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7" r:id="rId1"/>
  </p:sldMasterIdLst>
  <p:notesMasterIdLst>
    <p:notesMasterId r:id="rId38"/>
  </p:notesMasterIdLst>
  <p:handoutMasterIdLst>
    <p:handoutMasterId r:id="rId39"/>
  </p:handoutMasterIdLst>
  <p:sldIdLst>
    <p:sldId id="256" r:id="rId2"/>
    <p:sldId id="257" r:id="rId3"/>
    <p:sldId id="258" r:id="rId4"/>
    <p:sldId id="265" r:id="rId5"/>
    <p:sldId id="283" r:id="rId6"/>
    <p:sldId id="298" r:id="rId7"/>
    <p:sldId id="276" r:id="rId8"/>
    <p:sldId id="277" r:id="rId9"/>
    <p:sldId id="278" r:id="rId10"/>
    <p:sldId id="280" r:id="rId11"/>
    <p:sldId id="281" r:id="rId12"/>
    <p:sldId id="282" r:id="rId13"/>
    <p:sldId id="259" r:id="rId14"/>
    <p:sldId id="271" r:id="rId15"/>
    <p:sldId id="267" r:id="rId16"/>
    <p:sldId id="270" r:id="rId17"/>
    <p:sldId id="273" r:id="rId18"/>
    <p:sldId id="274" r:id="rId19"/>
    <p:sldId id="275" r:id="rId20"/>
    <p:sldId id="284" r:id="rId21"/>
    <p:sldId id="285" r:id="rId22"/>
    <p:sldId id="286" r:id="rId23"/>
    <p:sldId id="287" r:id="rId24"/>
    <p:sldId id="288" r:id="rId25"/>
    <p:sldId id="289" r:id="rId26"/>
    <p:sldId id="303" r:id="rId27"/>
    <p:sldId id="304" r:id="rId28"/>
    <p:sldId id="261" r:id="rId29"/>
    <p:sldId id="300" r:id="rId30"/>
    <p:sldId id="299" r:id="rId31"/>
    <p:sldId id="290" r:id="rId32"/>
    <p:sldId id="291" r:id="rId33"/>
    <p:sldId id="295" r:id="rId34"/>
    <p:sldId id="305" r:id="rId35"/>
    <p:sldId id="263" r:id="rId36"/>
    <p:sldId id="264" r:id="rId37"/>
  </p:sldIdLst>
  <p:sldSz cx="9144000" cy="6858000" type="screen4x3"/>
  <p:notesSz cx="6858000" cy="9144000"/>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372"/>
    <p:restoredTop sz="90741" autoAdjust="0"/>
  </p:normalViewPr>
  <p:slideViewPr>
    <p:cSldViewPr snapToGrid="0" snapToObjects="1">
      <p:cViewPr varScale="1">
        <p:scale>
          <a:sx n="81" d="100"/>
          <a:sy n="81" d="100"/>
        </p:scale>
        <p:origin x="1834" y="58"/>
      </p:cViewPr>
      <p:guideLst/>
    </p:cSldViewPr>
  </p:slideViewPr>
  <p:notesTextViewPr>
    <p:cViewPr>
      <p:scale>
        <a:sx n="1" d="1"/>
        <a:sy n="1" d="1"/>
      </p:scale>
      <p:origin x="0" y="0"/>
    </p:cViewPr>
  </p:notesTextViewPr>
  <p:notesViewPr>
    <p:cSldViewPr snapToGrid="0" snapToObjects="1">
      <p:cViewPr varScale="1">
        <p:scale>
          <a:sx n="85" d="100"/>
          <a:sy n="85" d="100"/>
        </p:scale>
        <p:origin x="2488" y="16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Prof. Alice Chong</a:t>
            </a: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B869E29-6F57-47E7-8F33-0BBD3B88D6F3}" type="datetimeFigureOut">
              <a:rPr lang="en-US" smtClean="0"/>
              <a:t>11/30/2018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20CAAE-0E4E-479C-B441-48A8CF259E0C}" type="slidenum">
              <a:rPr lang="en-US" smtClean="0"/>
              <a:t>‹#›</a:t>
            </a:fld>
            <a:endParaRPr lang="en-US"/>
          </a:p>
        </p:txBody>
      </p:sp>
    </p:spTree>
    <p:extLst>
      <p:ext uri="{BB962C8B-B14F-4D97-AF65-F5344CB8AC3E}">
        <p14:creationId xmlns:p14="http://schemas.microsoft.com/office/powerpoint/2010/main" val="24109347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a:t>Prof. Alice Chong</a:t>
            </a:r>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2940C5-93A3-7E4F-9667-FFEEB29B9004}" type="datetimeFigureOut">
              <a:rPr lang="en-GB" smtClean="0"/>
              <a:t>30/11/2018</a:t>
            </a:fld>
            <a:endParaRPr lang="en-GB"/>
          </a:p>
        </p:txBody>
      </p:sp>
      <p:sp>
        <p:nvSpPr>
          <p:cNvPr id="4" name="投影片影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zh-TW" altLang="en-US"/>
              <a:t>編輯母片文字樣式
第二層
第三層
第四層
第五層</a:t>
            </a:r>
            <a:endParaRPr lang="en-GB"/>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BA72B0-BD92-7B45-8692-80194F3A3417}" type="slidenum">
              <a:rPr lang="en-GB" smtClean="0"/>
              <a:t>‹#›</a:t>
            </a:fld>
            <a:endParaRPr lang="en-GB"/>
          </a:p>
        </p:txBody>
      </p:sp>
    </p:spTree>
    <p:extLst>
      <p:ext uri="{BB962C8B-B14F-4D97-AF65-F5344CB8AC3E}">
        <p14:creationId xmlns:p14="http://schemas.microsoft.com/office/powerpoint/2010/main" val="121505310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0" lang="en-US" altLang="zh-CN" sz="1200" dirty="0">
                <a:latin typeface="Tw Cen MT"/>
                <a:ea typeface="华文仿宋"/>
                <a:cs typeface="华文仿宋"/>
              </a:rPr>
              <a:t>Census &amp; Statistics Department. (2017). </a:t>
            </a:r>
            <a:r>
              <a:rPr lang="fr-FR" altLang="zh-HK" i="1" dirty="0"/>
              <a:t>Hong Kong Population Projections 2017-2066</a:t>
            </a:r>
            <a:r>
              <a:rPr lang="fr-FR" altLang="zh-HK" i="0" dirty="0"/>
              <a:t>.</a:t>
            </a:r>
            <a:endParaRPr lang="en-GB" dirty="0"/>
          </a:p>
        </p:txBody>
      </p:sp>
      <p:sp>
        <p:nvSpPr>
          <p:cNvPr id="4" name="投影片編號版面配置區 3"/>
          <p:cNvSpPr>
            <a:spLocks noGrp="1"/>
          </p:cNvSpPr>
          <p:nvPr>
            <p:ph type="sldNum" sz="quarter" idx="5"/>
          </p:nvPr>
        </p:nvSpPr>
        <p:spPr/>
        <p:txBody>
          <a:bodyPr/>
          <a:lstStyle/>
          <a:p>
            <a:fld id="{66BA72B0-BD92-7B45-8692-80194F3A3417}" type="slidenum">
              <a:rPr lang="en-GB" smtClean="0"/>
              <a:t>3</a:t>
            </a:fld>
            <a:endParaRPr lang="en-GB"/>
          </a:p>
        </p:txBody>
      </p:sp>
    </p:spTree>
    <p:extLst>
      <p:ext uri="{BB962C8B-B14F-4D97-AF65-F5344CB8AC3E}">
        <p14:creationId xmlns:p14="http://schemas.microsoft.com/office/powerpoint/2010/main" val="2071668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HK" sz="1200" kern="1200" dirty="0">
                <a:solidFill>
                  <a:schemeClr val="tx1"/>
                </a:solidFill>
                <a:effectLst/>
                <a:latin typeface="+mn-lt"/>
                <a:ea typeface="+mn-ea"/>
                <a:cs typeface="+mn-cs"/>
              </a:rPr>
              <a:t>155 dyads of elderly and FDH were invited through 23 NGO service units (namely four district elderly community centers, seven neighborhood elderly centers, eight day care centers, two integrated home care service teams, one home for the aged, and one community center). Of which, ten elderly were severe intellectual impaired, nine were not capable to communicate, two were hospitalized, and four withdrew from the interview  for personal reasons, and moreover, and seven FDHs withdrew after informed consent. Thus, only 123 days were successfully interviewed.</a:t>
            </a:r>
            <a:endParaRPr lang="en-US" altLang="zh-HK" dirty="0"/>
          </a:p>
          <a:p>
            <a:endParaRPr lang="en-GB" dirty="0"/>
          </a:p>
        </p:txBody>
      </p:sp>
      <p:sp>
        <p:nvSpPr>
          <p:cNvPr id="4" name="投影片編號版面配置區 3"/>
          <p:cNvSpPr>
            <a:spLocks noGrp="1"/>
          </p:cNvSpPr>
          <p:nvPr>
            <p:ph type="sldNum" sz="quarter" idx="5"/>
          </p:nvPr>
        </p:nvSpPr>
        <p:spPr/>
        <p:txBody>
          <a:bodyPr/>
          <a:lstStyle/>
          <a:p>
            <a:fld id="{66BA72B0-BD92-7B45-8692-80194F3A3417}" type="slidenum">
              <a:rPr lang="en-GB" smtClean="0"/>
              <a:t>18</a:t>
            </a:fld>
            <a:endParaRPr lang="en-GB"/>
          </a:p>
        </p:txBody>
      </p:sp>
    </p:spTree>
    <p:extLst>
      <p:ext uri="{BB962C8B-B14F-4D97-AF65-F5344CB8AC3E}">
        <p14:creationId xmlns:p14="http://schemas.microsoft.com/office/powerpoint/2010/main" val="620140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HK" sz="1200" kern="1200" dirty="0">
                <a:solidFill>
                  <a:schemeClr val="tx1"/>
                </a:solidFill>
                <a:effectLst/>
                <a:latin typeface="+mn-lt"/>
                <a:ea typeface="+mn-ea"/>
                <a:cs typeface="+mn-cs"/>
              </a:rPr>
              <a:t>To investigate the dyadic work relationship between the elderly and FDH, Ferris et al.’s (2009) conceptual framework is adopted in this study. In particular, building on the Leader-Member Exchange theory (Liden, </a:t>
            </a:r>
            <a:r>
              <a:rPr lang="en-US" altLang="zh-HK" sz="1200" kern="1200" dirty="0" err="1">
                <a:solidFill>
                  <a:schemeClr val="tx1"/>
                </a:solidFill>
                <a:effectLst/>
                <a:latin typeface="+mn-lt"/>
                <a:ea typeface="+mn-ea"/>
                <a:cs typeface="+mn-cs"/>
              </a:rPr>
              <a:t>Sparrowe</a:t>
            </a:r>
            <a:r>
              <a:rPr lang="en-US" altLang="zh-HK" sz="1200" kern="1200" dirty="0">
                <a:solidFill>
                  <a:schemeClr val="tx1"/>
                </a:solidFill>
                <a:effectLst/>
                <a:latin typeface="+mn-lt"/>
                <a:ea typeface="+mn-ea"/>
                <a:cs typeface="+mn-cs"/>
              </a:rPr>
              <a:t>, &amp; Wayne, 1997) and Social Exchange Theory (Emerson, 1976), Ferris and colleagues (2009) argued that work relationship is affected by multiple dimensions such as instrumentality, trust, affect, and support. These dimensions play a critical role in developing a positive dyadic work relationship and influence the quality of dyadic interactions.</a:t>
            </a:r>
            <a:endParaRPr lang="en-US" altLang="zh-HK" dirty="0"/>
          </a:p>
          <a:p>
            <a:endParaRPr lang="en-GB" dirty="0"/>
          </a:p>
        </p:txBody>
      </p:sp>
      <p:sp>
        <p:nvSpPr>
          <p:cNvPr id="4" name="投影片編號版面配置區 3"/>
          <p:cNvSpPr>
            <a:spLocks noGrp="1"/>
          </p:cNvSpPr>
          <p:nvPr>
            <p:ph type="sldNum" sz="quarter" idx="5"/>
          </p:nvPr>
        </p:nvSpPr>
        <p:spPr/>
        <p:txBody>
          <a:bodyPr/>
          <a:lstStyle/>
          <a:p>
            <a:fld id="{66BA72B0-BD92-7B45-8692-80194F3A3417}" type="slidenum">
              <a:rPr lang="en-GB" smtClean="0"/>
              <a:t>20</a:t>
            </a:fld>
            <a:endParaRPr lang="en-GB"/>
          </a:p>
        </p:txBody>
      </p:sp>
    </p:spTree>
    <p:extLst>
      <p:ext uri="{BB962C8B-B14F-4D97-AF65-F5344CB8AC3E}">
        <p14:creationId xmlns:p14="http://schemas.microsoft.com/office/powerpoint/2010/main" val="3848248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a:solidFill>
                  <a:schemeClr val="tx1"/>
                </a:solidFill>
                <a:latin typeface="+mn-lt"/>
                <a:ea typeface="+mn-ea"/>
                <a:cs typeface="+mn-cs"/>
              </a:rPr>
              <a:t>Study findings may be generalized to other industrialized societies—especially those with a large Chinese population such as Singapore, Taiwan, and Canada—that</a:t>
            </a:r>
          </a:p>
          <a:p>
            <a:r>
              <a:rPr lang="en-US" altLang="zh-TW" sz="1200" b="0" i="0" u="none" strike="noStrike" kern="1200" baseline="0" dirty="0">
                <a:solidFill>
                  <a:schemeClr val="tx1"/>
                </a:solidFill>
                <a:latin typeface="+mn-lt"/>
                <a:ea typeface="+mn-ea"/>
                <a:cs typeface="+mn-cs"/>
              </a:rPr>
              <a:t>share similar socioeconomic and contextual factors such as rapid population aging, high female employment rates, and reliance on domestic helpers (Chau et al., 2012). </a:t>
            </a:r>
          </a:p>
          <a:p>
            <a:r>
              <a:rPr lang="en-US" altLang="zh-TW" sz="1200" b="0" i="0" u="none" strike="noStrike" kern="1200" baseline="0" dirty="0">
                <a:solidFill>
                  <a:schemeClr val="tx1"/>
                </a:solidFill>
                <a:latin typeface="+mn-lt"/>
                <a:ea typeface="+mn-ea"/>
                <a:cs typeface="+mn-cs"/>
              </a:rPr>
              <a:t>For countries in which domestic helpers are not as prevalent, findings indicate the contribution of secondary caregivers to reducing the distress of spousal caregivers during the caregiving process.</a:t>
            </a:r>
            <a:endParaRPr lang="en-US" altLang="zh-TW" dirty="0"/>
          </a:p>
        </p:txBody>
      </p:sp>
      <p:sp>
        <p:nvSpPr>
          <p:cNvPr id="4" name="投影片編號版面配置區 3"/>
          <p:cNvSpPr>
            <a:spLocks noGrp="1"/>
          </p:cNvSpPr>
          <p:nvPr>
            <p:ph type="sldNum" sz="quarter" idx="5"/>
          </p:nvPr>
        </p:nvSpPr>
        <p:spPr/>
        <p:txBody>
          <a:bodyPr/>
          <a:lstStyle/>
          <a:p>
            <a:fld id="{66BA72B0-BD92-7B45-8692-80194F3A3417}" type="slidenum">
              <a:rPr lang="en-GB" smtClean="0"/>
              <a:t>26</a:t>
            </a:fld>
            <a:endParaRPr lang="en-GB"/>
          </a:p>
        </p:txBody>
      </p:sp>
    </p:spTree>
    <p:extLst>
      <p:ext uri="{BB962C8B-B14F-4D97-AF65-F5344CB8AC3E}">
        <p14:creationId xmlns:p14="http://schemas.microsoft.com/office/powerpoint/2010/main" val="29328851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投影片編號版面配置區 3"/>
          <p:cNvSpPr>
            <a:spLocks noGrp="1"/>
          </p:cNvSpPr>
          <p:nvPr>
            <p:ph type="sldNum" sz="quarter" idx="5"/>
          </p:nvPr>
        </p:nvSpPr>
        <p:spPr/>
        <p:txBody>
          <a:bodyPr/>
          <a:lstStyle/>
          <a:p>
            <a:fld id="{66BA72B0-BD92-7B45-8692-80194F3A3417}" type="slidenum">
              <a:rPr lang="en-GB" smtClean="0"/>
              <a:t>28</a:t>
            </a:fld>
            <a:endParaRPr lang="en-GB"/>
          </a:p>
        </p:txBody>
      </p:sp>
    </p:spTree>
    <p:extLst>
      <p:ext uri="{BB962C8B-B14F-4D97-AF65-F5344CB8AC3E}">
        <p14:creationId xmlns:p14="http://schemas.microsoft.com/office/powerpoint/2010/main" val="1655295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HK" dirty="0"/>
              <a:t>HKCSS. (2018). </a:t>
            </a:r>
            <a:r>
              <a:rPr lang="en-US" altLang="zh-HK" i="1" dirty="0"/>
              <a:t>Policy Bulletin. 24. </a:t>
            </a:r>
            <a:r>
              <a:rPr lang="en-US" altLang="zh-HK" i="0" dirty="0"/>
              <a:t>Retrieved from</a:t>
            </a:r>
            <a:r>
              <a:rPr lang="en-US" altLang="zh-HK" i="1" dirty="0"/>
              <a:t> </a:t>
            </a:r>
            <a:r>
              <a:rPr lang="en-GB" dirty="0"/>
              <a:t>http://</a:t>
            </a:r>
            <a:r>
              <a:rPr lang="en-GB" dirty="0" err="1"/>
              <a:t>www.hkcss.org.hk</a:t>
            </a:r>
            <a:r>
              <a:rPr lang="en-GB" dirty="0"/>
              <a:t>/</a:t>
            </a:r>
            <a:r>
              <a:rPr lang="en-GB" dirty="0" err="1"/>
              <a:t>uploadFileMgnt</a:t>
            </a:r>
            <a:r>
              <a:rPr lang="en-GB" dirty="0"/>
              <a:t>/0_201841611018.pdf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HK" dirty="0"/>
              <a:t>HKSAR Legislative Council. (2017). </a:t>
            </a:r>
            <a:r>
              <a:rPr lang="en-US" altLang="zh-HK" i="1" dirty="0"/>
              <a:t>Research Brief</a:t>
            </a:r>
            <a:r>
              <a:rPr lang="en-US" altLang="zh-HK" dirty="0"/>
              <a:t>. </a:t>
            </a:r>
            <a:r>
              <a:rPr lang="en-US" altLang="zh-HK" i="1" dirty="0"/>
              <a:t>4</a:t>
            </a:r>
            <a:r>
              <a:rPr lang="en-US" altLang="zh-HK"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投影片編號版面配置區 3"/>
          <p:cNvSpPr>
            <a:spLocks noGrp="1"/>
          </p:cNvSpPr>
          <p:nvPr>
            <p:ph type="sldNum" sz="quarter" idx="5"/>
          </p:nvPr>
        </p:nvSpPr>
        <p:spPr/>
        <p:txBody>
          <a:bodyPr/>
          <a:lstStyle/>
          <a:p>
            <a:fld id="{66BA72B0-BD92-7B45-8692-80194F3A3417}" type="slidenum">
              <a:rPr lang="en-GB" smtClean="0"/>
              <a:t>29</a:t>
            </a:fld>
            <a:endParaRPr lang="en-GB"/>
          </a:p>
        </p:txBody>
      </p:sp>
    </p:spTree>
    <p:extLst>
      <p:ext uri="{BB962C8B-B14F-4D97-AF65-F5344CB8AC3E}">
        <p14:creationId xmlns:p14="http://schemas.microsoft.com/office/powerpoint/2010/main" val="6079512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GB" altLang="zh-HK" b="1" dirty="0" err="1"/>
              <a:t>Eldercarer</a:t>
            </a:r>
            <a:r>
              <a:rPr lang="en-GB" altLang="zh-HK" b="1" dirty="0"/>
              <a:t> Foreign Domestic Worker Scheme</a:t>
            </a:r>
            <a:r>
              <a:rPr lang="en-GB" altLang="zh-HK" dirty="0"/>
              <a:t>: </a:t>
            </a:r>
            <a:r>
              <a:rPr lang="en" altLang="zh-HK" sz="1200" kern="1200" dirty="0">
                <a:solidFill>
                  <a:schemeClr val="tx1"/>
                </a:solidFill>
                <a:effectLst/>
                <a:latin typeface="+mn-lt"/>
                <a:ea typeface="+mn-ea"/>
                <a:cs typeface="+mn-cs"/>
              </a:rPr>
              <a:t>The training </a:t>
            </a:r>
            <a:r>
              <a:rPr lang="en" altLang="zh-HK" sz="1200" kern="1200" dirty="0" err="1">
                <a:solidFill>
                  <a:schemeClr val="tx1"/>
                </a:solidFill>
                <a:effectLst/>
                <a:latin typeface="+mn-lt"/>
                <a:ea typeface="+mn-ea"/>
                <a:cs typeface="+mn-cs"/>
              </a:rPr>
              <a:t>programme</a:t>
            </a:r>
            <a:r>
              <a:rPr lang="en" altLang="zh-HK" sz="1200" kern="1200" dirty="0">
                <a:solidFill>
                  <a:schemeClr val="tx1"/>
                </a:solidFill>
                <a:effectLst/>
                <a:latin typeface="+mn-lt"/>
                <a:ea typeface="+mn-ea"/>
                <a:cs typeface="+mn-cs"/>
              </a:rPr>
              <a:t> covers (</a:t>
            </a:r>
            <a:r>
              <a:rPr lang="en" altLang="zh-HK" sz="1200" kern="1200" dirty="0" err="1">
                <a:solidFill>
                  <a:schemeClr val="tx1"/>
                </a:solidFill>
                <a:effectLst/>
                <a:latin typeface="+mn-lt"/>
                <a:ea typeface="+mn-ea"/>
                <a:cs typeface="+mn-cs"/>
              </a:rPr>
              <a:t>i</a:t>
            </a:r>
            <a:r>
              <a:rPr lang="en" altLang="zh-HK" sz="1200" kern="1200" dirty="0">
                <a:solidFill>
                  <a:schemeClr val="tx1"/>
                </a:solidFill>
                <a:effectLst/>
                <a:latin typeface="+mn-lt"/>
                <a:ea typeface="+mn-ea"/>
                <a:cs typeface="+mn-cs"/>
              </a:rPr>
              <a:t>) two-day classroom training on elderly care before reporting duties; and (ii) on-the-job training for three hours after commencement of the care work. Training cost varies from S$200 (HK$1,124) to S$500 (HK$2,810), depending on the employment agency and type of training the helper required.</a:t>
            </a:r>
          </a:p>
          <a:p>
            <a:endParaRPr lang="en" altLang="zh-HK"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HK"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HK" dirty="0"/>
              <a:t>HKCSS. (2018). </a:t>
            </a:r>
            <a:r>
              <a:rPr lang="en-US" altLang="zh-HK" i="1" dirty="0"/>
              <a:t>Policy Bulletin. 24. </a:t>
            </a:r>
            <a:r>
              <a:rPr lang="en-US" altLang="zh-HK" i="0" dirty="0"/>
              <a:t>Retrieved from</a:t>
            </a:r>
            <a:r>
              <a:rPr lang="en-US" altLang="zh-HK" i="1" dirty="0"/>
              <a:t> </a:t>
            </a:r>
            <a:r>
              <a:rPr lang="en-GB" altLang="zh-HK" dirty="0"/>
              <a:t>http://</a:t>
            </a:r>
            <a:r>
              <a:rPr lang="en-GB" altLang="zh-HK" dirty="0" err="1"/>
              <a:t>www.hkcss.org.hk</a:t>
            </a:r>
            <a:r>
              <a:rPr lang="en-GB" altLang="zh-HK" dirty="0"/>
              <a:t>/</a:t>
            </a:r>
            <a:r>
              <a:rPr lang="en-GB" altLang="zh-HK" dirty="0" err="1"/>
              <a:t>uploadFileMgnt</a:t>
            </a:r>
            <a:r>
              <a:rPr lang="en-GB" altLang="zh-HK" dirty="0"/>
              <a:t>/0_201841611018.pdf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HK" dirty="0"/>
              <a:t>HKSAR Legislative Council. (2017). </a:t>
            </a:r>
            <a:r>
              <a:rPr lang="en-US" altLang="zh-HK" i="1" dirty="0"/>
              <a:t>Research Brief</a:t>
            </a:r>
            <a:r>
              <a:rPr lang="en-US" altLang="zh-HK" dirty="0"/>
              <a:t>. </a:t>
            </a:r>
            <a:r>
              <a:rPr lang="en-US" altLang="zh-HK" i="1" dirty="0"/>
              <a:t>4</a:t>
            </a:r>
            <a:r>
              <a:rPr lang="en-US" altLang="zh-HK" dirty="0"/>
              <a:t>.</a:t>
            </a:r>
          </a:p>
          <a:p>
            <a:endParaRPr lang="en-GB" dirty="0"/>
          </a:p>
        </p:txBody>
      </p:sp>
      <p:sp>
        <p:nvSpPr>
          <p:cNvPr id="4" name="投影片編號版面配置區 3"/>
          <p:cNvSpPr>
            <a:spLocks noGrp="1"/>
          </p:cNvSpPr>
          <p:nvPr>
            <p:ph type="sldNum" sz="quarter" idx="5"/>
          </p:nvPr>
        </p:nvSpPr>
        <p:spPr/>
        <p:txBody>
          <a:bodyPr/>
          <a:lstStyle/>
          <a:p>
            <a:fld id="{66BA72B0-BD92-7B45-8692-80194F3A3417}" type="slidenum">
              <a:rPr lang="en-GB" smtClean="0"/>
              <a:t>30</a:t>
            </a:fld>
            <a:endParaRPr lang="en-GB"/>
          </a:p>
        </p:txBody>
      </p:sp>
    </p:spTree>
    <p:extLst>
      <p:ext uri="{BB962C8B-B14F-4D97-AF65-F5344CB8AC3E}">
        <p14:creationId xmlns:p14="http://schemas.microsoft.com/office/powerpoint/2010/main" val="35655984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European Migration Network. (2010). </a:t>
            </a:r>
            <a:r>
              <a:rPr lang="en" altLang="zh-HK" sz="1200" i="1" kern="1200" dirty="0">
                <a:solidFill>
                  <a:schemeClr val="tx1"/>
                </a:solidFill>
                <a:effectLst/>
                <a:latin typeface="+mn-lt"/>
                <a:ea typeface="+mn-ea"/>
                <a:cs typeface="+mn-cs"/>
              </a:rPr>
              <a:t>Ad-Hoc Query on Overseas Domestic Workers. </a:t>
            </a:r>
            <a:r>
              <a:rPr lang="en" altLang="zh-HK" sz="1200" i="0" kern="1200" dirty="0">
                <a:solidFill>
                  <a:schemeClr val="tx1"/>
                </a:solidFill>
                <a:effectLst/>
                <a:latin typeface="+mn-lt"/>
                <a:ea typeface="+mn-ea"/>
                <a:cs typeface="+mn-cs"/>
              </a:rPr>
              <a:t>Retrieved from</a:t>
            </a:r>
            <a:r>
              <a:rPr lang="en" altLang="zh-HK" sz="1200" i="1" kern="1200" dirty="0">
                <a:solidFill>
                  <a:schemeClr val="tx1"/>
                </a:solidFill>
                <a:effectLst/>
                <a:latin typeface="+mn-lt"/>
                <a:ea typeface="+mn-ea"/>
                <a:cs typeface="+mn-cs"/>
              </a:rPr>
              <a:t> </a:t>
            </a:r>
            <a:r>
              <a:rPr lang="en" altLang="zh-HK" sz="1200" i="0" kern="1200" dirty="0">
                <a:solidFill>
                  <a:schemeClr val="tx1"/>
                </a:solidFill>
                <a:effectLst/>
                <a:latin typeface="+mn-lt"/>
                <a:ea typeface="+mn-ea"/>
                <a:cs typeface="+mn-cs"/>
              </a:rPr>
              <a:t>https://</a:t>
            </a:r>
            <a:r>
              <a:rPr lang="en" altLang="zh-HK" sz="1200" i="0" kern="1200" dirty="0" err="1">
                <a:solidFill>
                  <a:schemeClr val="tx1"/>
                </a:solidFill>
                <a:effectLst/>
                <a:latin typeface="+mn-lt"/>
                <a:ea typeface="+mn-ea"/>
                <a:cs typeface="+mn-cs"/>
              </a:rPr>
              <a:t>ec.europa.eu</a:t>
            </a:r>
            <a:r>
              <a:rPr lang="en" altLang="zh-HK" sz="1200" i="0" kern="1200" dirty="0">
                <a:solidFill>
                  <a:schemeClr val="tx1"/>
                </a:solidFill>
                <a:effectLst/>
                <a:latin typeface="+mn-lt"/>
                <a:ea typeface="+mn-ea"/>
                <a:cs typeface="+mn-cs"/>
              </a:rPr>
              <a:t>/home-affairs/sites/</a:t>
            </a:r>
            <a:r>
              <a:rPr lang="en" altLang="zh-HK" sz="1200" i="0" kern="1200" dirty="0" err="1">
                <a:solidFill>
                  <a:schemeClr val="tx1"/>
                </a:solidFill>
                <a:effectLst/>
                <a:latin typeface="+mn-lt"/>
                <a:ea typeface="+mn-ea"/>
                <a:cs typeface="+mn-cs"/>
              </a:rPr>
              <a:t>homeaffairs</a:t>
            </a:r>
            <a:r>
              <a:rPr lang="en" altLang="zh-HK" sz="1200" i="0" kern="1200" dirty="0">
                <a:solidFill>
                  <a:schemeClr val="tx1"/>
                </a:solidFill>
                <a:effectLst/>
                <a:latin typeface="+mn-lt"/>
                <a:ea typeface="+mn-ea"/>
                <a:cs typeface="+mn-cs"/>
              </a:rPr>
              <a:t>/files/what-we-do/networks/</a:t>
            </a:r>
            <a:r>
              <a:rPr lang="en" altLang="zh-HK" sz="1200" i="0" kern="1200" dirty="0" err="1">
                <a:solidFill>
                  <a:schemeClr val="tx1"/>
                </a:solidFill>
                <a:effectLst/>
                <a:latin typeface="+mn-lt"/>
                <a:ea typeface="+mn-ea"/>
                <a:cs typeface="+mn-cs"/>
              </a:rPr>
              <a:t>european_migration_network</a:t>
            </a:r>
            <a:r>
              <a:rPr lang="en" altLang="zh-HK" sz="1200" i="0" kern="1200" dirty="0">
                <a:solidFill>
                  <a:schemeClr val="tx1"/>
                </a:solidFill>
                <a:effectLst/>
                <a:latin typeface="+mn-lt"/>
                <a:ea typeface="+mn-ea"/>
                <a:cs typeface="+mn-cs"/>
              </a:rPr>
              <a:t>/reports/docs/ad-hoc-queries/protection/167._emn_ad-hoc_query_overseas_domestic_workers_2nov2009_wider_dissemination_en.pdf</a:t>
            </a:r>
            <a:endParaRPr lang="en" altLang="zh-HK" i="0" dirty="0"/>
          </a:p>
          <a:p>
            <a:endParaRPr lang="en-GB" dirty="0"/>
          </a:p>
        </p:txBody>
      </p:sp>
      <p:sp>
        <p:nvSpPr>
          <p:cNvPr id="4" name="投影片編號版面配置區 3"/>
          <p:cNvSpPr>
            <a:spLocks noGrp="1"/>
          </p:cNvSpPr>
          <p:nvPr>
            <p:ph type="sldNum" sz="quarter" idx="5"/>
          </p:nvPr>
        </p:nvSpPr>
        <p:spPr/>
        <p:txBody>
          <a:bodyPr/>
          <a:lstStyle/>
          <a:p>
            <a:fld id="{66BA72B0-BD92-7B45-8692-80194F3A3417}" type="slidenum">
              <a:rPr lang="en-GB" smtClean="0"/>
              <a:t>32</a:t>
            </a:fld>
            <a:endParaRPr lang="en-GB"/>
          </a:p>
        </p:txBody>
      </p:sp>
    </p:spTree>
    <p:extLst>
      <p:ext uri="{BB962C8B-B14F-4D97-AF65-F5344CB8AC3E}">
        <p14:creationId xmlns:p14="http://schemas.microsoft.com/office/powerpoint/2010/main" val="2184241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HK" dirty="0"/>
              <a:t>Insufficient government-funded long-term care services, especially in terms of residential care: of </a:t>
            </a:r>
            <a:r>
              <a:rPr lang="en-GB" altLang="zh-HK" b="1" dirty="0">
                <a:solidFill>
                  <a:srgbClr val="FF0000"/>
                </a:solidFill>
                <a:highlight>
                  <a:srgbClr val="FFFF00"/>
                </a:highlight>
              </a:rPr>
              <a:t>September 2018</a:t>
            </a:r>
            <a:r>
              <a:rPr lang="en-GB" altLang="zh-HK" b="1" dirty="0">
                <a:solidFill>
                  <a:srgbClr val="FF0000"/>
                </a:solidFill>
              </a:rPr>
              <a:t>, 40079</a:t>
            </a:r>
            <a:r>
              <a:rPr lang="en-GB" altLang="zh-HK" dirty="0"/>
              <a:t> older adults were on the </a:t>
            </a:r>
            <a:r>
              <a:rPr lang="en-US" altLang="zh-HK" dirty="0"/>
              <a:t>the waiting list for various types of subsidized residential care services, and the average waiting time was more than 20 months </a:t>
            </a:r>
            <a:r>
              <a:rPr lang="en-US" altLang="zh-HK" sz="1400" b="1" dirty="0"/>
              <a:t>(Social Welfare Department, 2018)</a:t>
            </a:r>
            <a:endParaRPr lang="en-US" altLang="zh-HK"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HK" b="1" dirty="0"/>
          </a:p>
        </p:txBody>
      </p:sp>
      <p:sp>
        <p:nvSpPr>
          <p:cNvPr id="4" name="投影片編號版面配置區 3"/>
          <p:cNvSpPr>
            <a:spLocks noGrp="1"/>
          </p:cNvSpPr>
          <p:nvPr>
            <p:ph type="sldNum" sz="quarter" idx="5"/>
          </p:nvPr>
        </p:nvSpPr>
        <p:spPr/>
        <p:txBody>
          <a:bodyPr/>
          <a:lstStyle/>
          <a:p>
            <a:fld id="{66BA72B0-BD92-7B45-8692-80194F3A3417}" type="slidenum">
              <a:rPr lang="en-GB" smtClean="0"/>
              <a:t>4</a:t>
            </a:fld>
            <a:endParaRPr lang="en-GB"/>
          </a:p>
        </p:txBody>
      </p:sp>
    </p:spTree>
    <p:extLst>
      <p:ext uri="{BB962C8B-B14F-4D97-AF65-F5344CB8AC3E}">
        <p14:creationId xmlns:p14="http://schemas.microsoft.com/office/powerpoint/2010/main" val="519164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HK" sz="1200" b="0" i="0" u="none" strike="noStrike" kern="1200" baseline="0" dirty="0">
                <a:solidFill>
                  <a:schemeClr val="tx1"/>
                </a:solidFill>
                <a:latin typeface="+mn-lt"/>
                <a:ea typeface="+mn-ea"/>
                <a:cs typeface="+mn-cs"/>
              </a:rPr>
              <a:t>Census and Statistics Department. (2016) </a:t>
            </a:r>
            <a:r>
              <a:rPr lang="en-US" altLang="zh-HK" sz="1200" b="0" i="1" u="none" strike="noStrike" kern="1200" baseline="0" dirty="0">
                <a:solidFill>
                  <a:schemeClr val="tx1"/>
                </a:solidFill>
                <a:latin typeface="+mn-lt"/>
                <a:ea typeface="+mn-ea"/>
                <a:cs typeface="+mn-cs"/>
              </a:rPr>
              <a:t>Annual Digest of Statistics 2016. </a:t>
            </a:r>
            <a:r>
              <a:rPr lang="en-US" altLang="zh-HK" sz="1200" b="0" i="0" u="none" strike="noStrike" kern="1200" baseline="0" dirty="0">
                <a:solidFill>
                  <a:schemeClr val="tx1"/>
                </a:solidFill>
                <a:latin typeface="+mn-lt"/>
                <a:ea typeface="+mn-ea"/>
                <a:cs typeface="+mn-cs"/>
              </a:rPr>
              <a:t>Retrieved 21 July, 2018 from http://</a:t>
            </a:r>
            <a:r>
              <a:rPr lang="en-US" altLang="zh-HK" sz="1200" b="0" i="0" u="none" strike="noStrike" kern="1200" baseline="0" dirty="0" err="1">
                <a:solidFill>
                  <a:schemeClr val="tx1"/>
                </a:solidFill>
                <a:latin typeface="+mn-lt"/>
                <a:ea typeface="+mn-ea"/>
                <a:cs typeface="+mn-cs"/>
              </a:rPr>
              <a:t>www.statistics.gov.hk</a:t>
            </a:r>
            <a:r>
              <a:rPr lang="en-US" altLang="zh-HK" sz="1200" b="0" i="0" u="none" strike="noStrike" kern="1200" baseline="0" dirty="0">
                <a:solidFill>
                  <a:schemeClr val="tx1"/>
                </a:solidFill>
                <a:latin typeface="+mn-lt"/>
                <a:ea typeface="+mn-ea"/>
                <a:cs typeface="+mn-cs"/>
              </a:rPr>
              <a:t>/pub/B10100032016AN16B0100</a:t>
            </a:r>
            <a:endParaRPr lang="en-GB" dirty="0"/>
          </a:p>
        </p:txBody>
      </p:sp>
      <p:sp>
        <p:nvSpPr>
          <p:cNvPr id="4" name="投影片編號版面配置區 3"/>
          <p:cNvSpPr>
            <a:spLocks noGrp="1"/>
          </p:cNvSpPr>
          <p:nvPr>
            <p:ph type="sldNum" sz="quarter" idx="5"/>
          </p:nvPr>
        </p:nvSpPr>
        <p:spPr/>
        <p:txBody>
          <a:bodyPr/>
          <a:lstStyle/>
          <a:p>
            <a:fld id="{66BA72B0-BD92-7B45-8692-80194F3A3417}" type="slidenum">
              <a:rPr lang="en-GB" smtClean="0"/>
              <a:t>5</a:t>
            </a:fld>
            <a:endParaRPr lang="en-GB"/>
          </a:p>
        </p:txBody>
      </p:sp>
    </p:spTree>
    <p:extLst>
      <p:ext uri="{BB962C8B-B14F-4D97-AF65-F5344CB8AC3E}">
        <p14:creationId xmlns:p14="http://schemas.microsoft.com/office/powerpoint/2010/main" val="4059368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HK" dirty="0"/>
              <a:t>Insufficient government-funded long-term care services, especially in terms of residential care: of September 2018, 40079 older adults were on the </a:t>
            </a:r>
            <a:r>
              <a:rPr lang="en-US" altLang="zh-HK" dirty="0"/>
              <a:t>the waiting list for various types of subsidized residential care services, and the average waiting time was more than 20 months </a:t>
            </a:r>
            <a:r>
              <a:rPr lang="en-US" altLang="zh-HK" sz="1400" b="1" dirty="0"/>
              <a:t>(Social Welfare Department, 2018)</a:t>
            </a:r>
            <a:endParaRPr lang="en-US" altLang="zh-HK" b="1" dirty="0"/>
          </a:p>
        </p:txBody>
      </p:sp>
      <p:sp>
        <p:nvSpPr>
          <p:cNvPr id="4" name="投影片編號版面配置區 3"/>
          <p:cNvSpPr>
            <a:spLocks noGrp="1"/>
          </p:cNvSpPr>
          <p:nvPr>
            <p:ph type="sldNum" sz="quarter" idx="5"/>
          </p:nvPr>
        </p:nvSpPr>
        <p:spPr/>
        <p:txBody>
          <a:bodyPr/>
          <a:lstStyle/>
          <a:p>
            <a:fld id="{66BA72B0-BD92-7B45-8692-80194F3A3417}" type="slidenum">
              <a:rPr lang="en-GB" smtClean="0"/>
              <a:t>6</a:t>
            </a:fld>
            <a:endParaRPr lang="en-GB"/>
          </a:p>
        </p:txBody>
      </p:sp>
    </p:spTree>
    <p:extLst>
      <p:ext uri="{BB962C8B-B14F-4D97-AF65-F5344CB8AC3E}">
        <p14:creationId xmlns:p14="http://schemas.microsoft.com/office/powerpoint/2010/main" val="1071191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HK" altLang="en-US" dirty="0"/>
          </a:p>
        </p:txBody>
      </p:sp>
      <p:sp>
        <p:nvSpPr>
          <p:cNvPr id="4" name="投影片編號版面配置區 3"/>
          <p:cNvSpPr>
            <a:spLocks noGrp="1"/>
          </p:cNvSpPr>
          <p:nvPr>
            <p:ph type="sldNum" sz="quarter" idx="5"/>
          </p:nvPr>
        </p:nvSpPr>
        <p:spPr/>
        <p:txBody>
          <a:bodyPr/>
          <a:lstStyle/>
          <a:p>
            <a:fld id="{66BA72B0-BD92-7B45-8692-80194F3A3417}" type="slidenum">
              <a:rPr lang="en-GB" smtClean="0"/>
              <a:t>10</a:t>
            </a:fld>
            <a:endParaRPr lang="en-GB"/>
          </a:p>
        </p:txBody>
      </p:sp>
    </p:spTree>
    <p:extLst>
      <p:ext uri="{BB962C8B-B14F-4D97-AF65-F5344CB8AC3E}">
        <p14:creationId xmlns:p14="http://schemas.microsoft.com/office/powerpoint/2010/main" val="738448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GB" dirty="0"/>
          </a:p>
        </p:txBody>
      </p:sp>
      <p:sp>
        <p:nvSpPr>
          <p:cNvPr id="4" name="投影片編號版面配置區 3"/>
          <p:cNvSpPr>
            <a:spLocks noGrp="1"/>
          </p:cNvSpPr>
          <p:nvPr>
            <p:ph type="sldNum" sz="quarter" idx="5"/>
          </p:nvPr>
        </p:nvSpPr>
        <p:spPr/>
        <p:txBody>
          <a:bodyPr/>
          <a:lstStyle/>
          <a:p>
            <a:fld id="{66BA72B0-BD92-7B45-8692-80194F3A3417}" type="slidenum">
              <a:rPr lang="en-GB" smtClean="0"/>
              <a:t>11</a:t>
            </a:fld>
            <a:endParaRPr lang="en-GB"/>
          </a:p>
        </p:txBody>
      </p:sp>
    </p:spTree>
    <p:extLst>
      <p:ext uri="{BB962C8B-B14F-4D97-AF65-F5344CB8AC3E}">
        <p14:creationId xmlns:p14="http://schemas.microsoft.com/office/powerpoint/2010/main" val="2285411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HK" sz="1200" b="0" i="0" u="none" strike="noStrike" kern="1200" baseline="0" dirty="0">
                <a:solidFill>
                  <a:schemeClr val="tx1"/>
                </a:solidFill>
                <a:latin typeface="+mn-lt"/>
                <a:ea typeface="+mn-ea"/>
                <a:cs typeface="+mn-cs"/>
              </a:rPr>
              <a:t>The traditional reliance on family caregivers to care for frail elders has undergone significant changes due to socioeconomic shifts, including the rise of the nuclear family and an increase in the female employment rate. Instead of adult children or daughters-in-law providing care in keeping with traditional Eastern culture, spouses increasingly have been stepping into the role of caregiver (Chappell, 2008), possibly due to a decrease in cohabitation with children (</a:t>
            </a:r>
            <a:r>
              <a:rPr lang="en-US" altLang="zh-HK" sz="1200" b="0" i="0" u="none" strike="noStrike" kern="1200" baseline="0" dirty="0" err="1">
                <a:solidFill>
                  <a:schemeClr val="tx1"/>
                </a:solidFill>
                <a:latin typeface="+mn-lt"/>
                <a:ea typeface="+mn-ea"/>
                <a:cs typeface="+mn-cs"/>
              </a:rPr>
              <a:t>Sugiura</a:t>
            </a:r>
            <a:r>
              <a:rPr lang="en-US" altLang="zh-HK" sz="1200" b="0" i="0" u="none" strike="noStrike" kern="1200" baseline="0" dirty="0">
                <a:solidFill>
                  <a:schemeClr val="tx1"/>
                </a:solidFill>
                <a:latin typeface="+mn-lt"/>
                <a:ea typeface="+mn-ea"/>
                <a:cs typeface="+mn-cs"/>
              </a:rPr>
              <a:t>, Ito, </a:t>
            </a:r>
            <a:r>
              <a:rPr lang="en-US" altLang="zh-HK" sz="1200" b="0" i="0" u="none" strike="noStrike" kern="1200" baseline="0" dirty="0" err="1">
                <a:solidFill>
                  <a:schemeClr val="tx1"/>
                </a:solidFill>
                <a:latin typeface="+mn-lt"/>
                <a:ea typeface="+mn-ea"/>
                <a:cs typeface="+mn-cs"/>
              </a:rPr>
              <a:t>Kutsumi</a:t>
            </a:r>
            <a:r>
              <a:rPr lang="en-US" altLang="zh-HK" sz="1200" b="0" i="0" u="none" strike="noStrike" kern="1200" baseline="0" dirty="0">
                <a:solidFill>
                  <a:schemeClr val="tx1"/>
                </a:solidFill>
                <a:latin typeface="+mn-lt"/>
                <a:ea typeface="+mn-ea"/>
                <a:cs typeface="+mn-cs"/>
              </a:rPr>
              <a:t>, &amp; </a:t>
            </a:r>
            <a:r>
              <a:rPr lang="en-US" altLang="zh-HK" sz="1200" b="0" i="0" u="none" strike="noStrike" kern="1200" baseline="0" dirty="0" err="1">
                <a:solidFill>
                  <a:schemeClr val="tx1"/>
                </a:solidFill>
                <a:latin typeface="+mn-lt"/>
                <a:ea typeface="+mn-ea"/>
                <a:cs typeface="+mn-cs"/>
              </a:rPr>
              <a:t>Mikami</a:t>
            </a:r>
            <a:r>
              <a:rPr lang="en-US" altLang="zh-HK" sz="1200" b="0" i="0" u="none" strike="noStrike" kern="1200" baseline="0" dirty="0">
                <a:solidFill>
                  <a:schemeClr val="tx1"/>
                </a:solidFill>
                <a:latin typeface="+mn-lt"/>
                <a:ea typeface="+mn-ea"/>
                <a:cs typeface="+mn-cs"/>
              </a:rPr>
              <a:t>, 2009).</a:t>
            </a:r>
            <a:endParaRPr lang="en-US" altLang="zh-HK" dirty="0"/>
          </a:p>
          <a:p>
            <a:endParaRPr lang="en-GB" dirty="0"/>
          </a:p>
        </p:txBody>
      </p:sp>
      <p:sp>
        <p:nvSpPr>
          <p:cNvPr id="4" name="投影片編號版面配置區 3"/>
          <p:cNvSpPr>
            <a:spLocks noGrp="1"/>
          </p:cNvSpPr>
          <p:nvPr>
            <p:ph type="sldNum" sz="quarter" idx="5"/>
          </p:nvPr>
        </p:nvSpPr>
        <p:spPr/>
        <p:txBody>
          <a:bodyPr/>
          <a:lstStyle/>
          <a:p>
            <a:fld id="{66BA72B0-BD92-7B45-8692-80194F3A3417}" type="slidenum">
              <a:rPr lang="en-GB" smtClean="0"/>
              <a:t>13</a:t>
            </a:fld>
            <a:endParaRPr lang="en-GB"/>
          </a:p>
        </p:txBody>
      </p:sp>
    </p:spTree>
    <p:extLst>
      <p:ext uri="{BB962C8B-B14F-4D97-AF65-F5344CB8AC3E}">
        <p14:creationId xmlns:p14="http://schemas.microsoft.com/office/powerpoint/2010/main" val="1536647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HK" sz="1200" b="0" i="0" u="none" strike="noStrike" kern="1200" baseline="0" dirty="0">
                <a:solidFill>
                  <a:schemeClr val="tx1"/>
                </a:solidFill>
                <a:latin typeface="+mn-lt"/>
                <a:ea typeface="+mn-ea"/>
                <a:cs typeface="+mn-cs"/>
              </a:rPr>
              <a:t>The Hong Kong version of the Minimum Data Set-Home Care (HK MDS-HC), which is mandated by the government to determine the care needs of older adults and match them with appropriate services. The assessment draws on multiple sources, including direct questioning of care recipients and primary family caregivers, observation of care recipients in their home environment, and a review of secondary documents such as medical</a:t>
            </a:r>
          </a:p>
          <a:p>
            <a:r>
              <a:rPr lang="en-US" altLang="zh-HK" sz="1200" b="0" i="0" u="none" strike="noStrike" kern="1200" baseline="0" dirty="0">
                <a:solidFill>
                  <a:schemeClr val="tx1"/>
                </a:solidFill>
                <a:latin typeface="+mn-lt"/>
                <a:ea typeface="+mn-ea"/>
                <a:cs typeface="+mn-cs"/>
              </a:rPr>
              <a:t>records, if available.</a:t>
            </a:r>
            <a:endParaRPr lang="en-US" altLang="zh-HK" dirty="0"/>
          </a:p>
          <a:p>
            <a:endParaRPr lang="en-GB" dirty="0"/>
          </a:p>
        </p:txBody>
      </p:sp>
      <p:sp>
        <p:nvSpPr>
          <p:cNvPr id="4" name="投影片編號版面配置區 3"/>
          <p:cNvSpPr>
            <a:spLocks noGrp="1"/>
          </p:cNvSpPr>
          <p:nvPr>
            <p:ph type="sldNum" sz="quarter" idx="5"/>
          </p:nvPr>
        </p:nvSpPr>
        <p:spPr/>
        <p:txBody>
          <a:bodyPr/>
          <a:lstStyle/>
          <a:p>
            <a:fld id="{66BA72B0-BD92-7B45-8692-80194F3A3417}" type="slidenum">
              <a:rPr lang="en-GB" smtClean="0"/>
              <a:t>14</a:t>
            </a:fld>
            <a:endParaRPr lang="en-GB"/>
          </a:p>
        </p:txBody>
      </p:sp>
    </p:spTree>
    <p:extLst>
      <p:ext uri="{BB962C8B-B14F-4D97-AF65-F5344CB8AC3E}">
        <p14:creationId xmlns:p14="http://schemas.microsoft.com/office/powerpoint/2010/main" val="2889775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HK" sz="1200" b="0" i="0" u="none" strike="noStrike" kern="1200" baseline="0" dirty="0">
                <a:solidFill>
                  <a:schemeClr val="tx1"/>
                </a:solidFill>
                <a:latin typeface="+mn-lt"/>
                <a:ea typeface="+mn-ea"/>
                <a:cs typeface="+mn-cs"/>
              </a:rPr>
              <a:t>The severity of bowel incontinence (β = 0.11, </a:t>
            </a:r>
            <a:r>
              <a:rPr lang="en-US" altLang="zh-HK" sz="1200" b="0" i="1" u="none" strike="noStrike" kern="1200" baseline="0" dirty="0">
                <a:solidFill>
                  <a:schemeClr val="tx1"/>
                </a:solidFill>
                <a:latin typeface="+mn-lt"/>
                <a:ea typeface="+mn-ea"/>
                <a:cs typeface="+mn-cs"/>
              </a:rPr>
              <a:t>p </a:t>
            </a:r>
            <a:r>
              <a:rPr lang="en-US" altLang="zh-HK" sz="1200" b="0" i="0" u="none" strike="noStrike" kern="1200" baseline="0" dirty="0">
                <a:solidFill>
                  <a:schemeClr val="tx1"/>
                </a:solidFill>
                <a:latin typeface="+mn-lt"/>
                <a:ea typeface="+mn-ea"/>
                <a:cs typeface="+mn-cs"/>
              </a:rPr>
              <a:t>&lt; .05) and problem behaviors (β = 0.33, </a:t>
            </a:r>
            <a:r>
              <a:rPr lang="en-US" altLang="zh-HK" sz="1200" b="0" i="1" u="none" strike="noStrike" kern="1200" baseline="0" dirty="0">
                <a:solidFill>
                  <a:schemeClr val="tx1"/>
                </a:solidFill>
                <a:latin typeface="+mn-lt"/>
                <a:ea typeface="+mn-ea"/>
                <a:cs typeface="+mn-cs"/>
              </a:rPr>
              <a:t>p </a:t>
            </a:r>
            <a:r>
              <a:rPr lang="en-US" altLang="zh-HK" sz="1200" b="0" i="0" u="none" strike="noStrike" kern="1200" baseline="0" dirty="0">
                <a:solidFill>
                  <a:schemeClr val="tx1"/>
                </a:solidFill>
                <a:latin typeface="+mn-lt"/>
                <a:ea typeface="+mn-ea"/>
                <a:cs typeface="+mn-cs"/>
              </a:rPr>
              <a:t>&lt; .01) among care recipients generally increased their spousal caregiver’s likelihood of being distressed.</a:t>
            </a:r>
            <a:endParaRPr lang="en-US" altLang="zh-HK" dirty="0"/>
          </a:p>
          <a:p>
            <a:endParaRPr lang="en-GB" dirty="0"/>
          </a:p>
        </p:txBody>
      </p:sp>
      <p:sp>
        <p:nvSpPr>
          <p:cNvPr id="4" name="投影片編號版面配置區 3"/>
          <p:cNvSpPr>
            <a:spLocks noGrp="1"/>
          </p:cNvSpPr>
          <p:nvPr>
            <p:ph type="sldNum" sz="quarter" idx="5"/>
          </p:nvPr>
        </p:nvSpPr>
        <p:spPr/>
        <p:txBody>
          <a:bodyPr/>
          <a:lstStyle/>
          <a:p>
            <a:fld id="{66BA72B0-BD92-7B45-8692-80194F3A3417}" type="slidenum">
              <a:rPr lang="en-GB" smtClean="0"/>
              <a:t>16</a:t>
            </a:fld>
            <a:endParaRPr lang="en-GB"/>
          </a:p>
        </p:txBody>
      </p:sp>
    </p:spTree>
    <p:extLst>
      <p:ext uri="{BB962C8B-B14F-4D97-AF65-F5344CB8AC3E}">
        <p14:creationId xmlns:p14="http://schemas.microsoft.com/office/powerpoint/2010/main" val="3871230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611EAC5F-C6CF-4FF5-90C0-CA382D022C05}" type="datetime1">
              <a:rPr lang="en-GB" smtClean="0"/>
              <a:t>30/11/2018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652B04-0B18-1B46-88ED-20E166A26E66}" type="slidenum">
              <a:rPr lang="en-GB" smtClean="0"/>
              <a:t>‹#›</a:t>
            </a:fld>
            <a:endParaRPr lang="en-GB"/>
          </a:p>
        </p:txBody>
      </p:sp>
    </p:spTree>
    <p:extLst>
      <p:ext uri="{BB962C8B-B14F-4D97-AF65-F5344CB8AC3E}">
        <p14:creationId xmlns:p14="http://schemas.microsoft.com/office/powerpoint/2010/main" val="3263917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標題與說明文字">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
第二層
第三層
第四層
第五層</a:t>
            </a:r>
            <a:endParaRPr lang="en-US" dirty="0"/>
          </a:p>
        </p:txBody>
      </p:sp>
      <p:sp>
        <p:nvSpPr>
          <p:cNvPr id="4" name="Date Placeholder 3"/>
          <p:cNvSpPr>
            <a:spLocks noGrp="1"/>
          </p:cNvSpPr>
          <p:nvPr>
            <p:ph type="dt" sz="half" idx="10"/>
          </p:nvPr>
        </p:nvSpPr>
        <p:spPr/>
        <p:txBody>
          <a:bodyPr/>
          <a:lstStyle/>
          <a:p>
            <a:fld id="{DA304190-20E8-4528-9633-8FCD2FE1872B}" type="datetime1">
              <a:rPr lang="en-GB" smtClean="0"/>
              <a:t>30/11/2018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652B04-0B18-1B46-88ED-20E166A26E66}" type="slidenum">
              <a:rPr lang="en-GB" smtClean="0"/>
              <a:t>‹#›</a:t>
            </a:fld>
            <a:endParaRPr lang="en-GB"/>
          </a:p>
        </p:txBody>
      </p:sp>
    </p:spTree>
    <p:extLst>
      <p:ext uri="{BB962C8B-B14F-4D97-AF65-F5344CB8AC3E}">
        <p14:creationId xmlns:p14="http://schemas.microsoft.com/office/powerpoint/2010/main" val="3091930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引述 (含標題)">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zh-TW" altLang="en-US"/>
              <a:t>按一下以編輯母片標題樣式</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編輯母片文字樣式
第二層
第三層
第四層
第五層</a:t>
            </a:r>
            <a:endParaRPr lang="en-US" dirty="0"/>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
第二層
第三層
第四層
第五層</a:t>
            </a:r>
            <a:endParaRPr lang="en-US" dirty="0"/>
          </a:p>
        </p:txBody>
      </p:sp>
      <p:sp>
        <p:nvSpPr>
          <p:cNvPr id="4" name="Date Placeholder 3"/>
          <p:cNvSpPr>
            <a:spLocks noGrp="1"/>
          </p:cNvSpPr>
          <p:nvPr>
            <p:ph type="dt" sz="half" idx="10"/>
          </p:nvPr>
        </p:nvSpPr>
        <p:spPr/>
        <p:txBody>
          <a:bodyPr/>
          <a:lstStyle/>
          <a:p>
            <a:fld id="{247A5C8E-E7BA-4A36-84A9-F900026AD3B6}" type="datetime1">
              <a:rPr lang="en-GB" smtClean="0"/>
              <a:t>30/11/2018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652B04-0B18-1B46-88ED-20E166A26E66}"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72541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
第二層
第三層
第四層
第五層</a:t>
            </a:r>
            <a:endParaRPr lang="en-US" dirty="0"/>
          </a:p>
        </p:txBody>
      </p:sp>
      <p:sp>
        <p:nvSpPr>
          <p:cNvPr id="4" name="Date Placeholder 3"/>
          <p:cNvSpPr>
            <a:spLocks noGrp="1"/>
          </p:cNvSpPr>
          <p:nvPr>
            <p:ph type="dt" sz="half" idx="10"/>
          </p:nvPr>
        </p:nvSpPr>
        <p:spPr/>
        <p:txBody>
          <a:bodyPr/>
          <a:lstStyle/>
          <a:p>
            <a:fld id="{A82D3794-C205-47F0-9125-6F252D2F55F8}" type="datetime1">
              <a:rPr lang="en-GB" smtClean="0"/>
              <a:t>30/11/2018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652B04-0B18-1B46-88ED-20E166A26E66}" type="slidenum">
              <a:rPr lang="en-GB" smtClean="0"/>
              <a:t>‹#›</a:t>
            </a:fld>
            <a:endParaRPr lang="en-GB"/>
          </a:p>
        </p:txBody>
      </p:sp>
    </p:spTree>
    <p:extLst>
      <p:ext uri="{BB962C8B-B14F-4D97-AF65-F5344CB8AC3E}">
        <p14:creationId xmlns:p14="http://schemas.microsoft.com/office/powerpoint/2010/main" val="2091441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述名片">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zh-TW" altLang="en-US"/>
              <a:t>按一下以編輯母片標題樣式</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編輯母片文字樣式
第二層
第三層
第四層
第五層</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
第二層
第三層
第四層
第五層</a:t>
            </a:r>
            <a:endParaRPr lang="en-US" dirty="0"/>
          </a:p>
        </p:txBody>
      </p:sp>
      <p:sp>
        <p:nvSpPr>
          <p:cNvPr id="4" name="Date Placeholder 3"/>
          <p:cNvSpPr>
            <a:spLocks noGrp="1"/>
          </p:cNvSpPr>
          <p:nvPr>
            <p:ph type="dt" sz="half" idx="10"/>
          </p:nvPr>
        </p:nvSpPr>
        <p:spPr/>
        <p:txBody>
          <a:bodyPr/>
          <a:lstStyle/>
          <a:p>
            <a:fld id="{D41C98C7-A625-4871-9C2F-FED73F80608C}" type="datetime1">
              <a:rPr lang="en-GB" smtClean="0"/>
              <a:t>30/11/2018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652B04-0B18-1B46-88ED-20E166A26E66}"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528103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是非題">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zh-TW" altLang="en-US"/>
              <a:t>按一下以編輯母片標題樣式</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TW" altLang="en-US"/>
              <a:t>編輯母片文字樣式
第二層
第三層
第四層
第五層</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
第二層
第三層
第四層
第五層</a:t>
            </a:r>
            <a:endParaRPr lang="en-US" dirty="0"/>
          </a:p>
        </p:txBody>
      </p:sp>
      <p:sp>
        <p:nvSpPr>
          <p:cNvPr id="4" name="Date Placeholder 3"/>
          <p:cNvSpPr>
            <a:spLocks noGrp="1"/>
          </p:cNvSpPr>
          <p:nvPr>
            <p:ph type="dt" sz="half" idx="10"/>
          </p:nvPr>
        </p:nvSpPr>
        <p:spPr/>
        <p:txBody>
          <a:bodyPr/>
          <a:lstStyle/>
          <a:p>
            <a:fld id="{9E0E1528-BBC8-4C5B-B6E1-AAE413274D90}" type="datetime1">
              <a:rPr lang="en-GB" smtClean="0"/>
              <a:t>30/11/2018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652B04-0B18-1B46-88ED-20E166A26E66}" type="slidenum">
              <a:rPr lang="en-GB" smtClean="0"/>
              <a:t>‹#›</a:t>
            </a:fld>
            <a:endParaRPr lang="en-GB"/>
          </a:p>
        </p:txBody>
      </p:sp>
    </p:spTree>
    <p:extLst>
      <p:ext uri="{BB962C8B-B14F-4D97-AF65-F5344CB8AC3E}">
        <p14:creationId xmlns:p14="http://schemas.microsoft.com/office/powerpoint/2010/main" val="40924517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
第二層
第三層
第四層
第五層</a:t>
            </a:r>
            <a:endParaRPr lang="en-US" dirty="0"/>
          </a:p>
        </p:txBody>
      </p:sp>
      <p:sp>
        <p:nvSpPr>
          <p:cNvPr id="4" name="Date Placeholder 3"/>
          <p:cNvSpPr>
            <a:spLocks noGrp="1"/>
          </p:cNvSpPr>
          <p:nvPr>
            <p:ph type="dt" sz="half" idx="10"/>
          </p:nvPr>
        </p:nvSpPr>
        <p:spPr/>
        <p:txBody>
          <a:bodyPr/>
          <a:lstStyle/>
          <a:p>
            <a:fld id="{085BF3C5-0E92-4D18-BB5E-AC9A6A210744}" type="datetime1">
              <a:rPr lang="en-GB" smtClean="0"/>
              <a:t>30/11/2018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652B04-0B18-1B46-88ED-20E166A26E66}" type="slidenum">
              <a:rPr lang="en-GB" smtClean="0"/>
              <a:t>‹#›</a:t>
            </a:fld>
            <a:endParaRPr lang="en-GB"/>
          </a:p>
        </p:txBody>
      </p:sp>
    </p:spTree>
    <p:extLst>
      <p:ext uri="{BB962C8B-B14F-4D97-AF65-F5344CB8AC3E}">
        <p14:creationId xmlns:p14="http://schemas.microsoft.com/office/powerpoint/2010/main" val="815910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zh-TW" altLang="en-US"/>
              <a:t>編輯母片文字樣式
第二層
第三層
第四層
第五層</a:t>
            </a:r>
            <a:endParaRPr lang="en-US" dirty="0"/>
          </a:p>
        </p:txBody>
      </p:sp>
      <p:sp>
        <p:nvSpPr>
          <p:cNvPr id="4" name="Date Placeholder 3"/>
          <p:cNvSpPr>
            <a:spLocks noGrp="1"/>
          </p:cNvSpPr>
          <p:nvPr>
            <p:ph type="dt" sz="half" idx="10"/>
          </p:nvPr>
        </p:nvSpPr>
        <p:spPr/>
        <p:txBody>
          <a:bodyPr/>
          <a:lstStyle/>
          <a:p>
            <a:fld id="{08749551-30EB-4D3C-8875-20AB6A33F75A}" type="datetime1">
              <a:rPr lang="en-GB" smtClean="0"/>
              <a:t>30/11/2018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652B04-0B18-1B46-88ED-20E166A26E66}" type="slidenum">
              <a:rPr lang="en-GB" smtClean="0"/>
              <a:t>‹#›</a:t>
            </a:fld>
            <a:endParaRPr lang="en-GB"/>
          </a:p>
        </p:txBody>
      </p:sp>
    </p:spTree>
    <p:extLst>
      <p:ext uri="{BB962C8B-B14F-4D97-AF65-F5344CB8AC3E}">
        <p14:creationId xmlns:p14="http://schemas.microsoft.com/office/powerpoint/2010/main" val="3634033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
第二層
第三層
第四層
第五層</a:t>
            </a:r>
            <a:endParaRPr lang="en-US" dirty="0"/>
          </a:p>
        </p:txBody>
      </p:sp>
      <p:sp>
        <p:nvSpPr>
          <p:cNvPr id="4" name="Date Placeholder 3"/>
          <p:cNvSpPr>
            <a:spLocks noGrp="1"/>
          </p:cNvSpPr>
          <p:nvPr>
            <p:ph type="dt" sz="half" idx="10"/>
          </p:nvPr>
        </p:nvSpPr>
        <p:spPr/>
        <p:txBody>
          <a:bodyPr/>
          <a:lstStyle/>
          <a:p>
            <a:fld id="{E02EEF51-331A-4FB3-B035-D1866C3F978F}" type="datetime1">
              <a:rPr lang="en-GB" smtClean="0"/>
              <a:t>30/11/2018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652B04-0B18-1B46-88ED-20E166A26E66}" type="slidenum">
              <a:rPr lang="en-GB" smtClean="0"/>
              <a:t>‹#›</a:t>
            </a:fld>
            <a:endParaRPr lang="en-GB"/>
          </a:p>
        </p:txBody>
      </p:sp>
      <p:pic>
        <p:nvPicPr>
          <p:cNvPr id="7" name="Picture 1">
            <a:extLst>
              <a:ext uri="{FF2B5EF4-FFF2-40B4-BE49-F238E27FC236}">
                <a16:creationId xmlns:a16="http://schemas.microsoft.com/office/drawing/2014/main" xmlns="" id="{37BEBDA0-0E81-D941-804C-464614534425}"/>
              </a:ext>
            </a:extLst>
          </p:cNvPr>
          <p:cNvPicPr>
            <a:picLocks noChangeAspect="1" noChangeArrowheads="1"/>
          </p:cNvPicPr>
          <p:nvPr userDrawn="1"/>
        </p:nvPicPr>
        <p:blipFill>
          <a:blip r:embed="rId2" cstate="print"/>
          <a:srcRect/>
          <a:stretch>
            <a:fillRect/>
          </a:stretch>
        </p:blipFill>
        <p:spPr bwMode="auto">
          <a:xfrm>
            <a:off x="7795846" y="-10391"/>
            <a:ext cx="1359655" cy="1089482"/>
          </a:xfrm>
          <a:prstGeom prst="rect">
            <a:avLst/>
          </a:prstGeom>
          <a:noFill/>
          <a:ln w="9525">
            <a:noFill/>
            <a:miter lim="800000"/>
            <a:headEnd/>
            <a:tailEnd/>
          </a:ln>
        </p:spPr>
      </p:pic>
    </p:spTree>
    <p:extLst>
      <p:ext uri="{BB962C8B-B14F-4D97-AF65-F5344CB8AC3E}">
        <p14:creationId xmlns:p14="http://schemas.microsoft.com/office/powerpoint/2010/main" val="112984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zh-TW" altLang="en-US"/>
              <a:t>按一下以編輯母片標題樣式</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
第二層
第三層
第四層
第五層</a:t>
            </a:r>
            <a:endParaRPr lang="en-US" dirty="0"/>
          </a:p>
        </p:txBody>
      </p:sp>
      <p:sp>
        <p:nvSpPr>
          <p:cNvPr id="4" name="Date Placeholder 3"/>
          <p:cNvSpPr>
            <a:spLocks noGrp="1"/>
          </p:cNvSpPr>
          <p:nvPr>
            <p:ph type="dt" sz="half" idx="10"/>
          </p:nvPr>
        </p:nvSpPr>
        <p:spPr/>
        <p:txBody>
          <a:bodyPr/>
          <a:lstStyle/>
          <a:p>
            <a:fld id="{18E3B3E3-F82F-410A-B8E3-47A9C80DBB51}" type="datetime1">
              <a:rPr lang="en-GB" smtClean="0"/>
              <a:t>30/11/2018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652B04-0B18-1B46-88ED-20E166A26E66}" type="slidenum">
              <a:rPr lang="en-GB" smtClean="0"/>
              <a:t>‹#›</a:t>
            </a:fld>
            <a:endParaRPr lang="en-GB"/>
          </a:p>
        </p:txBody>
      </p:sp>
    </p:spTree>
    <p:extLst>
      <p:ext uri="{BB962C8B-B14F-4D97-AF65-F5344CB8AC3E}">
        <p14:creationId xmlns:p14="http://schemas.microsoft.com/office/powerpoint/2010/main" val="2217701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編輯母片文字樣式
第二層
第三層
第四層
第五層</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a:t>編輯母片文字樣式
第二層
第三層
第四層
第五層</a:t>
            </a:r>
            <a:endParaRPr lang="en-US" dirty="0"/>
          </a:p>
        </p:txBody>
      </p:sp>
      <p:sp>
        <p:nvSpPr>
          <p:cNvPr id="5" name="Date Placeholder 4"/>
          <p:cNvSpPr>
            <a:spLocks noGrp="1"/>
          </p:cNvSpPr>
          <p:nvPr>
            <p:ph type="dt" sz="half" idx="10"/>
          </p:nvPr>
        </p:nvSpPr>
        <p:spPr/>
        <p:txBody>
          <a:bodyPr/>
          <a:lstStyle/>
          <a:p>
            <a:fld id="{BB51AC8D-AF36-4C15-BA3B-2A76C3068A28}" type="datetime1">
              <a:rPr lang="en-GB" smtClean="0"/>
              <a:t>30/11/2018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652B04-0B18-1B46-88ED-20E166A26E66}" type="slidenum">
              <a:rPr lang="en-GB" smtClean="0"/>
              <a:t>‹#›</a:t>
            </a:fld>
            <a:endParaRPr lang="en-GB"/>
          </a:p>
        </p:txBody>
      </p:sp>
    </p:spTree>
    <p:extLst>
      <p:ext uri="{BB962C8B-B14F-4D97-AF65-F5344CB8AC3E}">
        <p14:creationId xmlns:p14="http://schemas.microsoft.com/office/powerpoint/2010/main" val="969892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
第二層
第三層
第四層
第五層</a:t>
            </a:r>
            <a:endParaRPr lang="en-US" dirty="0"/>
          </a:p>
        </p:txBody>
      </p:sp>
      <p:sp>
        <p:nvSpPr>
          <p:cNvPr id="4" name="Content Placeholder 3"/>
          <p:cNvSpPr>
            <a:spLocks noGrp="1"/>
          </p:cNvSpPr>
          <p:nvPr>
            <p:ph sz="half" idx="2"/>
          </p:nvPr>
        </p:nvSpPr>
        <p:spPr>
          <a:xfrm>
            <a:off x="609599" y="2737246"/>
            <a:ext cx="3090672" cy="3304117"/>
          </a:xfrm>
        </p:spPr>
        <p:txBody>
          <a:bodyPr>
            <a:normAutofit/>
          </a:bodyPr>
          <a:lstStyle/>
          <a:p>
            <a:pPr lvl="0"/>
            <a:r>
              <a:rPr lang="zh-TW" altLang="en-US"/>
              <a:t>編輯母片文字樣式
第二層
第三層
第四層
第五層</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
第二層
第三層
第四層
第五層</a:t>
            </a:r>
            <a:endParaRPr lang="en-US" dirty="0"/>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zh-TW" altLang="en-US"/>
              <a:t>編輯母片文字樣式
第二層
第三層
第四層
第五層</a:t>
            </a:r>
            <a:endParaRPr lang="en-US" dirty="0"/>
          </a:p>
        </p:txBody>
      </p:sp>
      <p:sp>
        <p:nvSpPr>
          <p:cNvPr id="7" name="Date Placeholder 6"/>
          <p:cNvSpPr>
            <a:spLocks noGrp="1"/>
          </p:cNvSpPr>
          <p:nvPr>
            <p:ph type="dt" sz="half" idx="10"/>
          </p:nvPr>
        </p:nvSpPr>
        <p:spPr/>
        <p:txBody>
          <a:bodyPr/>
          <a:lstStyle/>
          <a:p>
            <a:fld id="{55525DE2-5E38-452B-BB8A-5CD2D1FE648A}" type="datetime1">
              <a:rPr lang="en-GB" smtClean="0"/>
              <a:t>30/11/2018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B652B04-0B18-1B46-88ED-20E166A26E66}" type="slidenum">
              <a:rPr lang="en-GB" smtClean="0"/>
              <a:t>‹#›</a:t>
            </a:fld>
            <a:endParaRPr lang="en-GB"/>
          </a:p>
        </p:txBody>
      </p:sp>
    </p:spTree>
    <p:extLst>
      <p:ext uri="{BB962C8B-B14F-4D97-AF65-F5344CB8AC3E}">
        <p14:creationId xmlns:p14="http://schemas.microsoft.com/office/powerpoint/2010/main" val="3969267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B91498DA-6BC6-4D81-8734-6574D243819F}" type="datetime1">
              <a:rPr lang="en-GB" smtClean="0"/>
              <a:t>30/11/2018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B652B04-0B18-1B46-88ED-20E166A26E66}" type="slidenum">
              <a:rPr lang="en-GB" smtClean="0"/>
              <a:t>‹#›</a:t>
            </a:fld>
            <a:endParaRPr lang="en-GB"/>
          </a:p>
        </p:txBody>
      </p:sp>
    </p:spTree>
    <p:extLst>
      <p:ext uri="{BB962C8B-B14F-4D97-AF65-F5344CB8AC3E}">
        <p14:creationId xmlns:p14="http://schemas.microsoft.com/office/powerpoint/2010/main" val="1049428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288611-1427-45E8-8A5E-E3F50EACE85E}" type="datetime1">
              <a:rPr lang="en-GB" smtClean="0"/>
              <a:t>30/11/2018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B652B04-0B18-1B46-88ED-20E166A26E66}" type="slidenum">
              <a:rPr lang="en-GB" smtClean="0"/>
              <a:t>‹#›</a:t>
            </a:fld>
            <a:endParaRPr lang="en-GB"/>
          </a:p>
        </p:txBody>
      </p:sp>
    </p:spTree>
    <p:extLst>
      <p:ext uri="{BB962C8B-B14F-4D97-AF65-F5344CB8AC3E}">
        <p14:creationId xmlns:p14="http://schemas.microsoft.com/office/powerpoint/2010/main" val="2197720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zh-TW" altLang="en-US"/>
              <a:t>按一下以編輯母片標題樣式</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zh-TW" altLang="en-US"/>
              <a:t>編輯母片文字樣式
第二層
第三層
第四層
第五層</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編輯母片文字樣式
第二層
第三層
第四層
第五層</a:t>
            </a:r>
            <a:endParaRPr lang="en-US" dirty="0"/>
          </a:p>
        </p:txBody>
      </p:sp>
      <p:sp>
        <p:nvSpPr>
          <p:cNvPr id="5" name="Date Placeholder 4"/>
          <p:cNvSpPr>
            <a:spLocks noGrp="1"/>
          </p:cNvSpPr>
          <p:nvPr>
            <p:ph type="dt" sz="half" idx="10"/>
          </p:nvPr>
        </p:nvSpPr>
        <p:spPr/>
        <p:txBody>
          <a:bodyPr/>
          <a:lstStyle/>
          <a:p>
            <a:fld id="{D50A4D39-D76D-4EA5-8068-C5267995A7CF}" type="datetime1">
              <a:rPr lang="en-GB" smtClean="0"/>
              <a:t>30/11/2018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652B04-0B18-1B46-88ED-20E166A26E66}" type="slidenum">
              <a:rPr lang="en-GB" smtClean="0"/>
              <a:t>‹#›</a:t>
            </a:fld>
            <a:endParaRPr lang="en-GB"/>
          </a:p>
        </p:txBody>
      </p:sp>
    </p:spTree>
    <p:extLst>
      <p:ext uri="{BB962C8B-B14F-4D97-AF65-F5344CB8AC3E}">
        <p14:creationId xmlns:p14="http://schemas.microsoft.com/office/powerpoint/2010/main" val="2613297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
第二層
第三層
第四層
第五層</a:t>
            </a:r>
            <a:endParaRPr lang="en-US" dirty="0"/>
          </a:p>
        </p:txBody>
      </p:sp>
      <p:sp>
        <p:nvSpPr>
          <p:cNvPr id="5" name="Date Placeholder 4"/>
          <p:cNvSpPr>
            <a:spLocks noGrp="1"/>
          </p:cNvSpPr>
          <p:nvPr>
            <p:ph type="dt" sz="half" idx="10"/>
          </p:nvPr>
        </p:nvSpPr>
        <p:spPr/>
        <p:txBody>
          <a:bodyPr/>
          <a:lstStyle/>
          <a:p>
            <a:fld id="{06C58E3C-2755-430E-B327-21060EBDE30D}" type="datetime1">
              <a:rPr lang="en-GB" smtClean="0"/>
              <a:t>30/11/2018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652B04-0B18-1B46-88ED-20E166A26E66}" type="slidenum">
              <a:rPr lang="en-GB" smtClean="0"/>
              <a:t>‹#›</a:t>
            </a:fld>
            <a:endParaRPr lang="en-GB"/>
          </a:p>
        </p:txBody>
      </p:sp>
    </p:spTree>
    <p:extLst>
      <p:ext uri="{BB962C8B-B14F-4D97-AF65-F5344CB8AC3E}">
        <p14:creationId xmlns:p14="http://schemas.microsoft.com/office/powerpoint/2010/main" val="2084809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zh-TW" altLang="en-US"/>
              <a:t>編輯母片文字樣式
第二層
第三層
第四層
第五層</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D2CD21B-97AC-4EAA-8D6A-08584E88FFF3}" type="datetime1">
              <a:rPr lang="en-GB" smtClean="0"/>
              <a:t>30/11/2018</a:t>
            </a:fld>
            <a:endParaRPr lang="en-GB"/>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7B652B04-0B18-1B46-88ED-20E166A26E66}" type="slidenum">
              <a:rPr lang="en-GB" smtClean="0"/>
              <a:t>‹#›</a:t>
            </a:fld>
            <a:endParaRPr lang="en-GB"/>
          </a:p>
        </p:txBody>
      </p:sp>
    </p:spTree>
    <p:extLst>
      <p:ext uri="{BB962C8B-B14F-4D97-AF65-F5344CB8AC3E}">
        <p14:creationId xmlns:p14="http://schemas.microsoft.com/office/powerpoint/2010/main" val="378739703"/>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hyperlink" Target="mailto:alice.chong@cityu.edu.h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45241C7C-20DB-0D42-88DD-5FFEB5DBD248}"/>
              </a:ext>
            </a:extLst>
          </p:cNvPr>
          <p:cNvSpPr>
            <a:spLocks noGrp="1"/>
          </p:cNvSpPr>
          <p:nvPr>
            <p:ph type="ctrTitle"/>
          </p:nvPr>
        </p:nvSpPr>
        <p:spPr>
          <a:xfrm>
            <a:off x="1371600" y="2570922"/>
            <a:ext cx="7772400" cy="2846918"/>
          </a:xfrm>
          <a:solidFill>
            <a:schemeClr val="bg1"/>
          </a:solidFill>
        </p:spPr>
        <p:txBody>
          <a:bodyPr>
            <a:normAutofit/>
          </a:bodyPr>
          <a:lstStyle/>
          <a:p>
            <a:r>
              <a:rPr lang="en-US" altLang="zh-HK" sz="2800" dirty="0">
                <a:latin typeface="+mn-lt"/>
                <a:cs typeface="Times New Roman" panose="02020603050405020304" pitchFamily="18" charset="0"/>
              </a:rPr>
              <a:t>Can Care by Foreign Domestic Helpers Be an Alternative Long-term Care Option: Strengths and Challenges?</a:t>
            </a:r>
            <a:br>
              <a:rPr lang="en-US" altLang="zh-HK" sz="2800" dirty="0">
                <a:latin typeface="+mn-lt"/>
                <a:cs typeface="Times New Roman" panose="02020603050405020304" pitchFamily="18" charset="0"/>
              </a:rPr>
            </a:br>
            <a:r>
              <a:rPr lang="zh-TW" altLang="zh-HK" sz="2800" dirty="0">
                <a:latin typeface="+mn-lt"/>
                <a:cs typeface="Times New Roman" panose="02020603050405020304" pitchFamily="18" charset="0"/>
              </a:rPr>
              <a:t/>
            </a:r>
            <a:br>
              <a:rPr lang="zh-TW" altLang="zh-HK" sz="2800" dirty="0">
                <a:latin typeface="+mn-lt"/>
                <a:cs typeface="Times New Roman" panose="02020603050405020304" pitchFamily="18" charset="0"/>
              </a:rPr>
            </a:br>
            <a:r>
              <a:rPr lang="zh-TW" altLang="zh-HK" sz="2800" dirty="0">
                <a:latin typeface="+mn-lt"/>
                <a:cs typeface="Times New Roman" panose="02020603050405020304" pitchFamily="18" charset="0"/>
              </a:rPr>
              <a:t>外傭照顧：是否居家安老的希望？</a:t>
            </a:r>
            <a:r>
              <a:rPr lang="en-US" altLang="zh-TW" sz="2800" dirty="0">
                <a:latin typeface="+mn-lt"/>
                <a:cs typeface="Times New Roman" panose="02020603050405020304" pitchFamily="18" charset="0"/>
              </a:rPr>
              <a:t/>
            </a:r>
            <a:br>
              <a:rPr lang="en-US" altLang="zh-TW" sz="2800" dirty="0">
                <a:latin typeface="+mn-lt"/>
                <a:cs typeface="Times New Roman" panose="02020603050405020304" pitchFamily="18" charset="0"/>
              </a:rPr>
            </a:br>
            <a:r>
              <a:rPr lang="zh-TW" altLang="zh-HK" sz="2800" dirty="0">
                <a:latin typeface="+mn-lt"/>
                <a:cs typeface="Times New Roman" panose="02020603050405020304" pitchFamily="18" charset="0"/>
              </a:rPr>
              <a:t> </a:t>
            </a:r>
            <a:endParaRPr lang="en-GB" sz="2800" dirty="0">
              <a:latin typeface="+mn-lt"/>
              <a:cs typeface="Times New Roman" panose="02020603050405020304" pitchFamily="18" charset="0"/>
            </a:endParaRPr>
          </a:p>
        </p:txBody>
      </p:sp>
      <p:sp>
        <p:nvSpPr>
          <p:cNvPr id="3" name="副標題 2">
            <a:extLst>
              <a:ext uri="{FF2B5EF4-FFF2-40B4-BE49-F238E27FC236}">
                <a16:creationId xmlns:a16="http://schemas.microsoft.com/office/drawing/2014/main" xmlns="" id="{1BCC9F95-AD1A-474C-9900-24C347A9F543}"/>
              </a:ext>
            </a:extLst>
          </p:cNvPr>
          <p:cNvSpPr>
            <a:spLocks noGrp="1"/>
          </p:cNvSpPr>
          <p:nvPr>
            <p:ph type="subTitle" idx="1"/>
          </p:nvPr>
        </p:nvSpPr>
        <p:spPr>
          <a:xfrm>
            <a:off x="2877064" y="5417840"/>
            <a:ext cx="6266936" cy="1440160"/>
          </a:xfrm>
          <a:solidFill>
            <a:schemeClr val="bg1"/>
          </a:solidFill>
        </p:spPr>
        <p:txBody>
          <a:bodyPr>
            <a:normAutofit fontScale="85000" lnSpcReduction="10000"/>
          </a:bodyPr>
          <a:lstStyle/>
          <a:p>
            <a:pPr algn="l"/>
            <a:r>
              <a:rPr lang="en-US" altLang="zh-HK" sz="3000" b="1" dirty="0">
                <a:solidFill>
                  <a:srgbClr val="C00000"/>
                </a:solidFill>
              </a:rPr>
              <a:t>Professor CHONG, Ming-Lin Alice</a:t>
            </a:r>
            <a:endParaRPr lang="zh-TW" altLang="zh-HK" sz="3000" b="1" dirty="0">
              <a:solidFill>
                <a:srgbClr val="C00000"/>
              </a:solidFill>
            </a:endParaRPr>
          </a:p>
          <a:p>
            <a:pPr algn="l"/>
            <a:r>
              <a:rPr lang="en-US" altLang="zh-HK" sz="2400" b="1" dirty="0">
                <a:solidFill>
                  <a:schemeClr val="tx1"/>
                </a:solidFill>
              </a:rPr>
              <a:t>Department of Social and </a:t>
            </a:r>
            <a:r>
              <a:rPr lang="en-US" altLang="zh-HK" sz="2400" b="1" dirty="0" err="1">
                <a:solidFill>
                  <a:schemeClr val="tx1"/>
                </a:solidFill>
              </a:rPr>
              <a:t>Behavioural</a:t>
            </a:r>
            <a:r>
              <a:rPr lang="en-US" altLang="zh-HK" sz="2400" b="1" dirty="0">
                <a:solidFill>
                  <a:schemeClr val="tx1"/>
                </a:solidFill>
              </a:rPr>
              <a:t> Sciences </a:t>
            </a:r>
            <a:endParaRPr lang="zh-TW" altLang="zh-HK" sz="2400" b="1" dirty="0">
              <a:solidFill>
                <a:schemeClr val="tx1"/>
              </a:solidFill>
            </a:endParaRPr>
          </a:p>
          <a:p>
            <a:pPr algn="l"/>
            <a:r>
              <a:rPr lang="en-US" altLang="zh-HK" sz="2400" b="1" dirty="0">
                <a:solidFill>
                  <a:schemeClr val="tx1"/>
                </a:solidFill>
              </a:rPr>
              <a:t>City University of Hong Kong</a:t>
            </a:r>
            <a:endParaRPr lang="zh-TW" altLang="zh-HK" sz="2400" b="1" dirty="0">
              <a:solidFill>
                <a:schemeClr val="tx1"/>
              </a:solidFill>
            </a:endParaRPr>
          </a:p>
          <a:p>
            <a:pPr algn="l"/>
            <a:endParaRPr lang="en-GB" sz="2000" b="1" dirty="0">
              <a:solidFill>
                <a:schemeClr val="tx1"/>
              </a:solidFill>
            </a:endParaRPr>
          </a:p>
        </p:txBody>
      </p:sp>
      <p:pic>
        <p:nvPicPr>
          <p:cNvPr id="4" name="Picture 2" descr="http://www6.cityu.edu.hk/stfprofile/alice.chong_STF.jpg">
            <a:extLst>
              <a:ext uri="{FF2B5EF4-FFF2-40B4-BE49-F238E27FC236}">
                <a16:creationId xmlns:a16="http://schemas.microsoft.com/office/drawing/2014/main" xmlns="" id="{1741CC7B-4ABD-8B4E-A0C3-6397AD8F1FE1}"/>
              </a:ext>
            </a:extLst>
          </p:cNvPr>
          <p:cNvPicPr>
            <a:picLocks noChangeAspect="1" noChangeArrowheads="1"/>
          </p:cNvPicPr>
          <p:nvPr/>
        </p:nvPicPr>
        <p:blipFill>
          <a:blip r:embed="rId2" cstate="print"/>
          <a:srcRect/>
          <a:stretch>
            <a:fillRect/>
          </a:stretch>
        </p:blipFill>
        <p:spPr bwMode="auto">
          <a:xfrm>
            <a:off x="36500" y="3977680"/>
            <a:ext cx="2880320" cy="2880320"/>
          </a:xfrm>
          <a:prstGeom prst="rect">
            <a:avLst/>
          </a:prstGeom>
          <a:ln>
            <a:noFill/>
          </a:ln>
          <a:effectLst>
            <a:softEdge rad="112500"/>
          </a:effectLst>
        </p:spPr>
      </p:pic>
      <p:pic>
        <p:nvPicPr>
          <p:cNvPr id="5" name="Picture 1">
            <a:extLst>
              <a:ext uri="{FF2B5EF4-FFF2-40B4-BE49-F238E27FC236}">
                <a16:creationId xmlns:a16="http://schemas.microsoft.com/office/drawing/2014/main" xmlns="" id="{37BEBDA0-0E81-D941-804C-464614534425}"/>
              </a:ext>
            </a:extLst>
          </p:cNvPr>
          <p:cNvPicPr>
            <a:picLocks noChangeAspect="1" noChangeArrowheads="1"/>
          </p:cNvPicPr>
          <p:nvPr/>
        </p:nvPicPr>
        <p:blipFill>
          <a:blip r:embed="rId3" cstate="print"/>
          <a:srcRect/>
          <a:stretch>
            <a:fillRect/>
          </a:stretch>
        </p:blipFill>
        <p:spPr bwMode="auto">
          <a:xfrm>
            <a:off x="7004115" y="-58531"/>
            <a:ext cx="2139885" cy="1714674"/>
          </a:xfrm>
          <a:prstGeom prst="rect">
            <a:avLst/>
          </a:prstGeom>
          <a:noFill/>
          <a:ln w="9525">
            <a:noFill/>
            <a:miter lim="800000"/>
            <a:headEnd/>
            <a:tailEnd/>
          </a:ln>
        </p:spPr>
      </p:pic>
      <p:sp>
        <p:nvSpPr>
          <p:cNvPr id="6" name="文字方塊 5">
            <a:extLst>
              <a:ext uri="{FF2B5EF4-FFF2-40B4-BE49-F238E27FC236}">
                <a16:creationId xmlns:a16="http://schemas.microsoft.com/office/drawing/2014/main" xmlns="" id="{B0FB7A51-0E7A-EC4B-BE5A-7365D058AB6B}"/>
              </a:ext>
            </a:extLst>
          </p:cNvPr>
          <p:cNvSpPr txBox="1"/>
          <p:nvPr/>
        </p:nvSpPr>
        <p:spPr>
          <a:xfrm>
            <a:off x="2512271" y="419835"/>
            <a:ext cx="4138249" cy="1754326"/>
          </a:xfrm>
          <a:prstGeom prst="rect">
            <a:avLst/>
          </a:prstGeom>
          <a:solidFill>
            <a:schemeClr val="bg1"/>
          </a:solidFill>
        </p:spPr>
        <p:txBody>
          <a:bodyPr wrap="square" rtlCol="0">
            <a:spAutoFit/>
          </a:bodyPr>
          <a:lstStyle/>
          <a:p>
            <a:pPr algn="ctr"/>
            <a:r>
              <a:rPr lang="en-US" altLang="zh-HK" dirty="0">
                <a:ea typeface="+mj-ea"/>
                <a:cs typeface="Times New Roman" panose="02020603050405020304" pitchFamily="18" charset="0"/>
              </a:rPr>
              <a:t>15th World Congress on Long Term Care in Chinese Communities </a:t>
            </a:r>
          </a:p>
          <a:p>
            <a:pPr algn="ctr"/>
            <a:r>
              <a:rPr lang="en-US" altLang="zh-HK" dirty="0">
                <a:ea typeface="+mj-ea"/>
                <a:cs typeface="Times New Roman" panose="02020603050405020304" pitchFamily="18" charset="0"/>
              </a:rPr>
              <a:t>cum </a:t>
            </a:r>
            <a:endParaRPr lang="zh-TW" altLang="zh-HK" dirty="0">
              <a:ea typeface="+mj-ea"/>
              <a:cs typeface="Times New Roman" panose="02020603050405020304" pitchFamily="18" charset="0"/>
            </a:endParaRPr>
          </a:p>
          <a:p>
            <a:pPr algn="ctr"/>
            <a:r>
              <a:rPr lang="en-US" altLang="zh-HK" dirty="0">
                <a:ea typeface="+mj-ea"/>
                <a:cs typeface="Times New Roman" panose="02020603050405020304" pitchFamily="18" charset="0"/>
              </a:rPr>
              <a:t>25th Annual Congress of Gerontology &amp; </a:t>
            </a:r>
            <a:endParaRPr lang="zh-TW" altLang="zh-HK" dirty="0">
              <a:ea typeface="+mj-ea"/>
              <a:cs typeface="Times New Roman" panose="02020603050405020304" pitchFamily="18" charset="0"/>
            </a:endParaRPr>
          </a:p>
          <a:p>
            <a:pPr algn="ctr"/>
            <a:r>
              <a:rPr lang="en-US" altLang="zh-HK" dirty="0">
                <a:ea typeface="+mj-ea"/>
                <a:cs typeface="Times New Roman" panose="02020603050405020304" pitchFamily="18" charset="0"/>
              </a:rPr>
              <a:t>7th Cross-border Elderly Care Seminar</a:t>
            </a:r>
            <a:r>
              <a:rPr lang="zh-TW" altLang="zh-HK" dirty="0">
                <a:ea typeface="+mj-ea"/>
                <a:cs typeface="Times New Roman" panose="02020603050405020304" pitchFamily="18" charset="0"/>
              </a:rPr>
              <a:t> </a:t>
            </a:r>
            <a:endParaRPr lang="zh-HK" altLang="en-US" dirty="0">
              <a:ea typeface="+mj-ea"/>
              <a:cs typeface="Times New Roman" panose="02020603050405020304" pitchFamily="18" charset="0"/>
            </a:endParaRPr>
          </a:p>
        </p:txBody>
      </p:sp>
      <p:pic>
        <p:nvPicPr>
          <p:cNvPr id="7" name="Picture 6"/>
          <p:cNvPicPr>
            <a:picLocks noChangeAspect="1"/>
          </p:cNvPicPr>
          <p:nvPr/>
        </p:nvPicPr>
        <p:blipFill>
          <a:blip r:embed="rId4"/>
          <a:stretch>
            <a:fillRect/>
          </a:stretch>
        </p:blipFill>
        <p:spPr>
          <a:xfrm>
            <a:off x="-10123" y="-44639"/>
            <a:ext cx="2493480" cy="1438781"/>
          </a:xfrm>
          <a:prstGeom prst="rect">
            <a:avLst/>
          </a:prstGeom>
        </p:spPr>
      </p:pic>
    </p:spTree>
    <p:extLst>
      <p:ext uri="{BB962C8B-B14F-4D97-AF65-F5344CB8AC3E}">
        <p14:creationId xmlns:p14="http://schemas.microsoft.com/office/powerpoint/2010/main" val="1551573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F7CFBB37-AA09-274E-8A84-FED3904664CA}"/>
              </a:ext>
            </a:extLst>
          </p:cNvPr>
          <p:cNvSpPr>
            <a:spLocks noGrp="1"/>
          </p:cNvSpPr>
          <p:nvPr>
            <p:ph type="title"/>
          </p:nvPr>
        </p:nvSpPr>
        <p:spPr>
          <a:xfrm>
            <a:off x="609599" y="304800"/>
            <a:ext cx="6347713" cy="1320800"/>
          </a:xfrm>
        </p:spPr>
        <p:txBody>
          <a:bodyPr>
            <a:normAutofit/>
          </a:bodyPr>
          <a:lstStyle/>
          <a:p>
            <a:r>
              <a:rPr lang="en-US" altLang="zh-HK" sz="3200" dirty="0"/>
              <a:t>Division of </a:t>
            </a:r>
            <a:r>
              <a:rPr lang="en-US" altLang="zh-HK" sz="3200" dirty="0" err="1"/>
              <a:t>Labour</a:t>
            </a:r>
            <a:r>
              <a:rPr lang="en-US" altLang="zh-HK" sz="3200" dirty="0"/>
              <a:t> between FDHs and Family Caregivers</a:t>
            </a:r>
            <a:endParaRPr lang="en-GB" sz="3200" dirty="0"/>
          </a:p>
        </p:txBody>
      </p:sp>
      <p:sp>
        <p:nvSpPr>
          <p:cNvPr id="3" name="內容版面配置區 2">
            <a:extLst>
              <a:ext uri="{FF2B5EF4-FFF2-40B4-BE49-F238E27FC236}">
                <a16:creationId xmlns:a16="http://schemas.microsoft.com/office/drawing/2014/main" xmlns="" id="{D18430B3-EA8E-A54A-B2F2-F12591177980}"/>
              </a:ext>
            </a:extLst>
          </p:cNvPr>
          <p:cNvSpPr>
            <a:spLocks noGrp="1"/>
          </p:cNvSpPr>
          <p:nvPr>
            <p:ph idx="1"/>
          </p:nvPr>
        </p:nvSpPr>
        <p:spPr>
          <a:xfrm>
            <a:off x="609599" y="1625600"/>
            <a:ext cx="6718301" cy="5232400"/>
          </a:xfrm>
        </p:spPr>
        <p:txBody>
          <a:bodyPr>
            <a:noAutofit/>
          </a:bodyPr>
          <a:lstStyle/>
          <a:p>
            <a:pPr marL="457200" indent="-457200">
              <a:buFont typeface="+mj-lt"/>
              <a:buAutoNum type="arabicPeriod"/>
            </a:pPr>
            <a:r>
              <a:rPr lang="en-US" altLang="zh-TW" sz="2000" dirty="0"/>
              <a:t>By </a:t>
            </a:r>
            <a:r>
              <a:rPr lang="en-GB" altLang="zh-HK" sz="2000" dirty="0">
                <a:solidFill>
                  <a:schemeClr val="accent1">
                    <a:lumMod val="75000"/>
                  </a:schemeClr>
                </a:solidFill>
              </a:rPr>
              <a:t>foreign domestic helpers</a:t>
            </a:r>
            <a:r>
              <a:rPr lang="en-US" altLang="zh-TW" sz="2000" dirty="0"/>
              <a:t>: </a:t>
            </a:r>
          </a:p>
          <a:p>
            <a:pPr marL="617220" lvl="1" indent="-342900"/>
            <a:r>
              <a:rPr lang="en-US" altLang="zh-TW" sz="1800" dirty="0"/>
              <a:t>Mainly household chores especially cooking, escort elders to outdoor activities, personal care on a need basis</a:t>
            </a:r>
          </a:p>
          <a:p>
            <a:pPr marL="457200" indent="-457200">
              <a:buFont typeface="+mj-lt"/>
              <a:buAutoNum type="arabicPeriod" startAt="2"/>
            </a:pPr>
            <a:r>
              <a:rPr lang="en-US" altLang="zh-TW" sz="2000" dirty="0"/>
              <a:t>By </a:t>
            </a:r>
            <a:r>
              <a:rPr lang="en-US" altLang="zh-TW" sz="2000" dirty="0">
                <a:solidFill>
                  <a:schemeClr val="accent1">
                    <a:lumMod val="75000"/>
                  </a:schemeClr>
                </a:solidFill>
              </a:rPr>
              <a:t>family caregivers</a:t>
            </a:r>
            <a:r>
              <a:rPr lang="en-US" altLang="zh-TW" sz="2000" dirty="0"/>
              <a:t>:</a:t>
            </a:r>
          </a:p>
          <a:p>
            <a:pPr marL="617220" lvl="1" indent="-342900">
              <a:buFont typeface="+mj-lt"/>
              <a:buAutoNum type="alphaLcPeriod"/>
            </a:pPr>
            <a:r>
              <a:rPr lang="en-US" altLang="zh-TW" sz="2000" dirty="0"/>
              <a:t>Financial management</a:t>
            </a:r>
          </a:p>
          <a:p>
            <a:pPr marL="617220" lvl="1" indent="-342900">
              <a:buFont typeface="+mj-lt"/>
              <a:buAutoNum type="alphaLcPeriod"/>
            </a:pPr>
            <a:r>
              <a:rPr lang="en-US" altLang="zh-TW" sz="2000" dirty="0"/>
              <a:t>Accompanying elder to medical consultation</a:t>
            </a:r>
          </a:p>
          <a:p>
            <a:pPr marL="617220" lvl="1" indent="-342900">
              <a:buFont typeface="+mj-lt"/>
              <a:buAutoNum type="alphaLcPeriod"/>
            </a:pPr>
            <a:r>
              <a:rPr lang="en-US" altLang="zh-TW" sz="2000" dirty="0"/>
              <a:t>Emotional support</a:t>
            </a:r>
          </a:p>
          <a:p>
            <a:pPr marL="617220" lvl="1" indent="-342900">
              <a:buFont typeface="+mj-lt"/>
              <a:buAutoNum type="alphaLcPeriod"/>
            </a:pPr>
            <a:r>
              <a:rPr lang="en-US" altLang="zh-TW" sz="2000" dirty="0"/>
              <a:t>Supervising and guiding domestic helper</a:t>
            </a:r>
          </a:p>
          <a:p>
            <a:pPr marL="891540" lvl="2" indent="-342900"/>
            <a:r>
              <a:rPr lang="en-US" altLang="zh-TW" sz="1600" dirty="0"/>
              <a:t>Especially if there are some communication difficulties between the FDH and the elder</a:t>
            </a:r>
          </a:p>
          <a:p>
            <a:pPr marL="617220" lvl="1" indent="-342900">
              <a:buFont typeface="+mj-lt"/>
              <a:buAutoNum type="alphaLcPeriod"/>
            </a:pPr>
            <a:r>
              <a:rPr lang="en-US" altLang="zh-TW" sz="2000" dirty="0"/>
              <a:t>Take initiative to show concern the elders </a:t>
            </a:r>
          </a:p>
          <a:p>
            <a:pPr marL="891540" lvl="2" indent="-342900"/>
            <a:r>
              <a:rPr lang="en-US" altLang="zh-TW" sz="1600" dirty="0"/>
              <a:t>E.g. purchase of daily necessaries, take turn to visit the elder</a:t>
            </a:r>
          </a:p>
        </p:txBody>
      </p:sp>
    </p:spTree>
    <p:extLst>
      <p:ext uri="{BB962C8B-B14F-4D97-AF65-F5344CB8AC3E}">
        <p14:creationId xmlns:p14="http://schemas.microsoft.com/office/powerpoint/2010/main" val="1325884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13063108-4126-4F4D-8A98-65E45B26DDF3}"/>
              </a:ext>
            </a:extLst>
          </p:cNvPr>
          <p:cNvSpPr>
            <a:spLocks noGrp="1"/>
          </p:cNvSpPr>
          <p:nvPr>
            <p:ph type="title"/>
          </p:nvPr>
        </p:nvSpPr>
        <p:spPr>
          <a:xfrm>
            <a:off x="419099" y="546100"/>
            <a:ext cx="7188201" cy="1079500"/>
          </a:xfrm>
        </p:spPr>
        <p:txBody>
          <a:bodyPr>
            <a:normAutofit/>
          </a:bodyPr>
          <a:lstStyle/>
          <a:p>
            <a:r>
              <a:rPr lang="en-US" altLang="zh-HK" sz="3200" dirty="0"/>
              <a:t>Can FDHs facilitate the aging-in-place?</a:t>
            </a:r>
            <a:endParaRPr lang="en-GB" sz="3200" dirty="0"/>
          </a:p>
        </p:txBody>
      </p:sp>
      <p:sp>
        <p:nvSpPr>
          <p:cNvPr id="3" name="內容版面配置區 2">
            <a:extLst>
              <a:ext uri="{FF2B5EF4-FFF2-40B4-BE49-F238E27FC236}">
                <a16:creationId xmlns:a16="http://schemas.microsoft.com/office/drawing/2014/main" xmlns="" id="{E6CF5286-5ECF-8745-9543-F6A6F5D65708}"/>
              </a:ext>
            </a:extLst>
          </p:cNvPr>
          <p:cNvSpPr>
            <a:spLocks noGrp="1"/>
          </p:cNvSpPr>
          <p:nvPr>
            <p:ph idx="1"/>
          </p:nvPr>
        </p:nvSpPr>
        <p:spPr>
          <a:xfrm>
            <a:off x="514348" y="1308100"/>
            <a:ext cx="6997701" cy="5232400"/>
          </a:xfrm>
        </p:spPr>
        <p:txBody>
          <a:bodyPr>
            <a:noAutofit/>
          </a:bodyPr>
          <a:lstStyle/>
          <a:p>
            <a:pPr marL="457200" indent="-457200">
              <a:buFont typeface="+mj-lt"/>
              <a:buAutoNum type="arabicPeriod"/>
            </a:pPr>
            <a:r>
              <a:rPr lang="en-US" altLang="zh-TW" dirty="0"/>
              <a:t>A few elders and family members did not have long term plan</a:t>
            </a:r>
          </a:p>
          <a:p>
            <a:pPr marL="548640" lvl="2" indent="0">
              <a:buNone/>
            </a:pPr>
            <a:r>
              <a:rPr lang="en-US" altLang="zh-TW" i="1" dirty="0"/>
              <a:t>“I have not thought about this; we will decide when the time comes.”</a:t>
            </a:r>
          </a:p>
          <a:p>
            <a:pPr marL="457200" indent="-457200">
              <a:buFont typeface="+mj-lt"/>
              <a:buAutoNum type="arabicPeriod"/>
            </a:pPr>
            <a:r>
              <a:rPr lang="en-US" altLang="zh-TW" dirty="0"/>
              <a:t>The majority of frail elders, family caregivers and the FDHs are positive about the role of FDH in facilitating ageing-in-place</a:t>
            </a:r>
          </a:p>
          <a:p>
            <a:pPr marL="617220" lvl="1" indent="-342900">
              <a:buFont typeface="+mj-lt"/>
              <a:buAutoNum type="alphaLcPeriod"/>
            </a:pPr>
            <a:r>
              <a:rPr lang="en-US" altLang="zh-TW" sz="1800" dirty="0"/>
              <a:t>Most FDHs </a:t>
            </a:r>
            <a:r>
              <a:rPr lang="en-US" altLang="zh-TW" sz="1800" dirty="0">
                <a:solidFill>
                  <a:srgbClr val="FF0000"/>
                </a:solidFill>
              </a:rPr>
              <a:t>are responsible</a:t>
            </a:r>
          </a:p>
          <a:p>
            <a:pPr marL="617220" lvl="1" indent="-342900">
              <a:buFont typeface="+mj-lt"/>
              <a:buAutoNum type="alphaLcPeriod"/>
            </a:pPr>
            <a:r>
              <a:rPr lang="en-US" altLang="zh-TW" sz="1800" dirty="0"/>
              <a:t>FDHs </a:t>
            </a:r>
            <a:r>
              <a:rPr lang="en-US" altLang="zh-TW" sz="1800" dirty="0">
                <a:solidFill>
                  <a:srgbClr val="FF0000"/>
                </a:solidFill>
              </a:rPr>
              <a:t>willing to learn</a:t>
            </a:r>
          </a:p>
          <a:p>
            <a:pPr marL="617220" lvl="1" indent="-342900">
              <a:buFont typeface="+mj-lt"/>
              <a:buAutoNum type="alphaLcPeriod"/>
            </a:pPr>
            <a:r>
              <a:rPr lang="en-US" altLang="zh-TW" sz="1800" dirty="0"/>
              <a:t>Many FDHs (e.g. the Indonesian) could </a:t>
            </a:r>
            <a:r>
              <a:rPr lang="en-US" altLang="zh-TW" sz="1800" dirty="0">
                <a:solidFill>
                  <a:srgbClr val="FF0000"/>
                </a:solidFill>
              </a:rPr>
              <a:t>communicate well</a:t>
            </a:r>
            <a:r>
              <a:rPr lang="en-US" altLang="zh-TW" sz="1800" dirty="0"/>
              <a:t> with the elders</a:t>
            </a:r>
          </a:p>
          <a:p>
            <a:pPr marL="822960" lvl="3" indent="0">
              <a:buNone/>
            </a:pPr>
            <a:r>
              <a:rPr lang="en-US" altLang="zh-TW" sz="1400" dirty="0"/>
              <a:t>Some FDHs could understand the frail or demented elders’ emotions and meanings better than their own children</a:t>
            </a:r>
          </a:p>
          <a:p>
            <a:pPr marL="617220" lvl="1" indent="-342900">
              <a:buFont typeface="+mj-lt"/>
              <a:buAutoNum type="alphaLcPeriod"/>
            </a:pPr>
            <a:r>
              <a:rPr lang="en-US" altLang="zh-TW" sz="1800" dirty="0"/>
              <a:t>FDHs could </a:t>
            </a:r>
            <a:r>
              <a:rPr lang="en-US" altLang="zh-TW" sz="1800" dirty="0">
                <a:solidFill>
                  <a:srgbClr val="FF0000"/>
                </a:solidFill>
              </a:rPr>
              <a:t>relieve caregiving distress </a:t>
            </a:r>
            <a:r>
              <a:rPr lang="en-US" altLang="zh-TW" sz="1800" dirty="0"/>
              <a:t>and allowed personal space to family members</a:t>
            </a:r>
          </a:p>
          <a:p>
            <a:pPr marL="457200" indent="-457200">
              <a:buFont typeface="+mj-lt"/>
              <a:buAutoNum type="arabicPeriod"/>
            </a:pPr>
            <a:r>
              <a:rPr lang="en-GB" altLang="zh-TW" dirty="0"/>
              <a:t>Hiring the FDHs instead of arranging institutionalisation</a:t>
            </a:r>
          </a:p>
          <a:p>
            <a:pPr marL="731520" lvl="1" indent="0">
              <a:buNone/>
            </a:pPr>
            <a:r>
              <a:rPr lang="en-GB" altLang="zh-TW" sz="1400" i="1" dirty="0"/>
              <a:t>An elder said: “It is a lot better to live in my home, I feel happier here. Living in an institution would be so lonesome.”</a:t>
            </a:r>
            <a:r>
              <a:rPr lang="en-GB" altLang="zh-TW" sz="1400" dirty="0"/>
              <a:t> (1, E)</a:t>
            </a:r>
            <a:endParaRPr lang="en-US" altLang="zh-TW" sz="1400" dirty="0"/>
          </a:p>
        </p:txBody>
      </p:sp>
    </p:spTree>
    <p:extLst>
      <p:ext uri="{BB962C8B-B14F-4D97-AF65-F5344CB8AC3E}">
        <p14:creationId xmlns:p14="http://schemas.microsoft.com/office/powerpoint/2010/main" val="42909007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2A8BABD3-959C-E049-81EE-4ABA36F639F3}"/>
              </a:ext>
            </a:extLst>
          </p:cNvPr>
          <p:cNvSpPr>
            <a:spLocks noGrp="1"/>
          </p:cNvSpPr>
          <p:nvPr>
            <p:ph type="title"/>
          </p:nvPr>
        </p:nvSpPr>
        <p:spPr>
          <a:xfrm>
            <a:off x="609599" y="459998"/>
            <a:ext cx="5791201" cy="901700"/>
          </a:xfrm>
        </p:spPr>
        <p:txBody>
          <a:bodyPr>
            <a:normAutofit fontScale="90000"/>
          </a:bodyPr>
          <a:lstStyle/>
          <a:p>
            <a:r>
              <a:rPr lang="en-GB" dirty="0" smtClean="0"/>
              <a:t>But, challenges </a:t>
            </a:r>
            <a:r>
              <a:rPr lang="en-GB" dirty="0"/>
              <a:t>faced by FDHs</a:t>
            </a:r>
          </a:p>
        </p:txBody>
      </p:sp>
      <p:sp>
        <p:nvSpPr>
          <p:cNvPr id="3" name="內容版面配置區 2">
            <a:extLst>
              <a:ext uri="{FF2B5EF4-FFF2-40B4-BE49-F238E27FC236}">
                <a16:creationId xmlns:a16="http://schemas.microsoft.com/office/drawing/2014/main" xmlns="" id="{387B5049-0338-5C42-989C-4F522A9468B9}"/>
              </a:ext>
            </a:extLst>
          </p:cNvPr>
          <p:cNvSpPr>
            <a:spLocks noGrp="1"/>
          </p:cNvSpPr>
          <p:nvPr>
            <p:ph idx="1"/>
          </p:nvPr>
        </p:nvSpPr>
        <p:spPr>
          <a:xfrm>
            <a:off x="203199" y="1769406"/>
            <a:ext cx="6347714" cy="3880773"/>
          </a:xfrm>
        </p:spPr>
        <p:txBody>
          <a:bodyPr>
            <a:normAutofit/>
          </a:bodyPr>
          <a:lstStyle/>
          <a:p>
            <a:pPr marL="457200" indent="-457200">
              <a:buFont typeface="+mj-lt"/>
              <a:buAutoNum type="arabicPeriod"/>
            </a:pPr>
            <a:r>
              <a:rPr lang="en-GB" altLang="zh-TW" dirty="0"/>
              <a:t>Institutionalisation as the last resort:</a:t>
            </a:r>
          </a:p>
          <a:p>
            <a:pPr marL="0" indent="0">
              <a:buNone/>
            </a:pPr>
            <a:endParaRPr lang="en-GB" altLang="zh-TW" dirty="0"/>
          </a:p>
          <a:p>
            <a:pPr marL="0" indent="0">
              <a:buNone/>
            </a:pPr>
            <a:endParaRPr lang="en-GB" altLang="zh-TW" dirty="0"/>
          </a:p>
          <a:p>
            <a:endParaRPr lang="en-GB" altLang="zh-TW" dirty="0"/>
          </a:p>
          <a:p>
            <a:pPr marL="457200" indent="-457200">
              <a:buFont typeface="+mj-lt"/>
              <a:buAutoNum type="arabicPeriod" startAt="2"/>
            </a:pPr>
            <a:r>
              <a:rPr lang="en-GB" altLang="zh-TW" dirty="0"/>
              <a:t>Many FDHs faced difficulties :</a:t>
            </a:r>
          </a:p>
          <a:p>
            <a:pPr marL="617220" lvl="1" indent="-342900">
              <a:buFont typeface="+mj-lt"/>
              <a:buAutoNum type="alphaLcPeriod"/>
            </a:pPr>
            <a:r>
              <a:rPr lang="en-GB" altLang="zh-TW" sz="1800" dirty="0"/>
              <a:t>Language barriers, </a:t>
            </a:r>
          </a:p>
          <a:p>
            <a:pPr marL="617220" lvl="1" indent="-342900">
              <a:buFont typeface="+mj-lt"/>
              <a:buAutoNum type="alphaLcPeriod"/>
            </a:pPr>
            <a:r>
              <a:rPr lang="en-GB" altLang="zh-TW" sz="1800" dirty="0"/>
              <a:t>Family members’ over-reliance</a:t>
            </a:r>
          </a:p>
          <a:p>
            <a:pPr marL="617220" lvl="1" indent="-342900">
              <a:buFont typeface="+mj-lt"/>
              <a:buAutoNum type="alphaLcPeriod"/>
            </a:pPr>
            <a:r>
              <a:rPr lang="en-GB" altLang="zh-TW" sz="1800" dirty="0"/>
              <a:t>Emotional exhaustion</a:t>
            </a:r>
          </a:p>
          <a:p>
            <a:pPr marL="0" indent="0">
              <a:buNone/>
            </a:pPr>
            <a:endParaRPr lang="en-GB" dirty="0"/>
          </a:p>
        </p:txBody>
      </p:sp>
      <p:sp>
        <p:nvSpPr>
          <p:cNvPr id="4" name="TextBox 8">
            <a:extLst>
              <a:ext uri="{FF2B5EF4-FFF2-40B4-BE49-F238E27FC236}">
                <a16:creationId xmlns:a16="http://schemas.microsoft.com/office/drawing/2014/main" xmlns="" id="{B94535DE-3FA4-874F-B52F-AD1ADFB9FE34}"/>
              </a:ext>
            </a:extLst>
          </p:cNvPr>
          <p:cNvSpPr txBox="1"/>
          <p:nvPr/>
        </p:nvSpPr>
        <p:spPr>
          <a:xfrm>
            <a:off x="4572000" y="1533764"/>
            <a:ext cx="4392488" cy="3046988"/>
          </a:xfrm>
          <a:prstGeom prst="rect">
            <a:avLst/>
          </a:prstGeom>
          <a:solidFill>
            <a:schemeClr val="bg1"/>
          </a:solidFill>
          <a:ln>
            <a:solidFill>
              <a:srgbClr val="7030A0"/>
            </a:solidFill>
          </a:ln>
        </p:spPr>
        <p:txBody>
          <a:bodyPr wrap="square" rtlCol="0">
            <a:spAutoFit/>
          </a:bodyPr>
          <a:lstStyle/>
          <a:p>
            <a:r>
              <a:rPr lang="en-GB" sz="1600" i="1" dirty="0"/>
              <a:t>A daughter said, “In the long run, I don’t think the maid could take care of my mum alone and we think the nurses in the aged care home have more professional knowledge and experience of taking care of her. At present, we hire an FDH as well as buy social services from a day care centre to take care of my mum. However, it would be very costly for us to sustain these for a long period of time… So, we would continue the present form of caregiving until we really can’t afford it.” </a:t>
            </a:r>
            <a:r>
              <a:rPr lang="en-GB" sz="1600" dirty="0"/>
              <a:t>(4, C-D)</a:t>
            </a:r>
            <a:endParaRPr lang="en-US" sz="1600" dirty="0"/>
          </a:p>
        </p:txBody>
      </p:sp>
      <p:sp>
        <p:nvSpPr>
          <p:cNvPr id="5" name="TextBox 9">
            <a:extLst>
              <a:ext uri="{FF2B5EF4-FFF2-40B4-BE49-F238E27FC236}">
                <a16:creationId xmlns:a16="http://schemas.microsoft.com/office/drawing/2014/main" xmlns="" id="{C37A9E95-A0F4-724F-9E5B-A16480C38C3C}"/>
              </a:ext>
            </a:extLst>
          </p:cNvPr>
          <p:cNvSpPr txBox="1"/>
          <p:nvPr/>
        </p:nvSpPr>
        <p:spPr>
          <a:xfrm>
            <a:off x="628650" y="4988460"/>
            <a:ext cx="3943350" cy="1569660"/>
          </a:xfrm>
          <a:prstGeom prst="rect">
            <a:avLst/>
          </a:prstGeom>
          <a:solidFill>
            <a:schemeClr val="bg1"/>
          </a:solidFill>
          <a:ln>
            <a:solidFill>
              <a:srgbClr val="7030A0"/>
            </a:solidFill>
          </a:ln>
        </p:spPr>
        <p:txBody>
          <a:bodyPr wrap="square" rtlCol="0">
            <a:spAutoFit/>
          </a:bodyPr>
          <a:lstStyle/>
          <a:p>
            <a:r>
              <a:rPr lang="en-GB" sz="1600" i="1" dirty="0"/>
              <a:t>A helper said, “I share the same bedroom with grandma. I need to take care of her round the clock. I don’t have any personal space. And I don’t have a real break! Sometimes, I really feel under great pressure!”(</a:t>
            </a:r>
            <a:r>
              <a:rPr lang="en-GB" sz="1600" dirty="0"/>
              <a:t>2, FDH)</a:t>
            </a:r>
            <a:endParaRPr lang="en-US" sz="1600" dirty="0">
              <a:effectLst/>
            </a:endParaRPr>
          </a:p>
        </p:txBody>
      </p:sp>
    </p:spTree>
    <p:extLst>
      <p:ext uri="{BB962C8B-B14F-4D97-AF65-F5344CB8AC3E}">
        <p14:creationId xmlns:p14="http://schemas.microsoft.com/office/powerpoint/2010/main" val="1737612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50A52FB7-76F6-1640-9E22-0228C13244DA}"/>
              </a:ext>
            </a:extLst>
          </p:cNvPr>
          <p:cNvSpPr>
            <a:spLocks noGrp="1"/>
          </p:cNvSpPr>
          <p:nvPr>
            <p:ph type="title"/>
          </p:nvPr>
        </p:nvSpPr>
        <p:spPr>
          <a:xfrm>
            <a:off x="628650" y="316019"/>
            <a:ext cx="6699250" cy="1304289"/>
          </a:xfrm>
        </p:spPr>
        <p:txBody>
          <a:bodyPr>
            <a:normAutofit/>
          </a:bodyPr>
          <a:lstStyle/>
          <a:p>
            <a:r>
              <a:rPr lang="en-GB" altLang="zh-HK" sz="3200" dirty="0"/>
              <a:t>Study 2: FDH and spousal caregiver </a:t>
            </a:r>
            <a:br>
              <a:rPr lang="en-GB" altLang="zh-HK" sz="3200" dirty="0"/>
            </a:br>
            <a:r>
              <a:rPr lang="en-GB" altLang="zh-HK" sz="3200" dirty="0"/>
              <a:t>distress</a:t>
            </a:r>
            <a:endParaRPr lang="en-GB" sz="3200" dirty="0"/>
          </a:p>
        </p:txBody>
      </p:sp>
      <p:sp>
        <p:nvSpPr>
          <p:cNvPr id="3" name="內容版面配置區 2">
            <a:extLst>
              <a:ext uri="{FF2B5EF4-FFF2-40B4-BE49-F238E27FC236}">
                <a16:creationId xmlns:a16="http://schemas.microsoft.com/office/drawing/2014/main" xmlns="" id="{28EB94CD-E10B-C247-AF74-221C8CBBA753}"/>
              </a:ext>
            </a:extLst>
          </p:cNvPr>
          <p:cNvSpPr>
            <a:spLocks noGrp="1"/>
          </p:cNvSpPr>
          <p:nvPr>
            <p:ph idx="1"/>
          </p:nvPr>
        </p:nvSpPr>
        <p:spPr>
          <a:xfrm>
            <a:off x="628650" y="1468868"/>
            <a:ext cx="7067550" cy="4336139"/>
          </a:xfrm>
        </p:spPr>
        <p:txBody>
          <a:bodyPr/>
          <a:lstStyle/>
          <a:p>
            <a:pPr marL="668338" indent="-668338">
              <a:buNone/>
            </a:pPr>
            <a:r>
              <a:rPr lang="en-US" altLang="zh-HK" sz="2400" b="1" i="1" dirty="0"/>
              <a:t>Aim: </a:t>
            </a:r>
            <a:r>
              <a:rPr lang="en-US" altLang="zh-HK" sz="2400" dirty="0"/>
              <a:t>Examine the influence of domestic helpers on the relationship between stressors and spousal caregivers’ psychological distress</a:t>
            </a:r>
          </a:p>
          <a:p>
            <a:endParaRPr lang="en-GB" dirty="0"/>
          </a:p>
        </p:txBody>
      </p:sp>
      <p:grpSp>
        <p:nvGrpSpPr>
          <p:cNvPr id="4" name="Group 5">
            <a:extLst>
              <a:ext uri="{FF2B5EF4-FFF2-40B4-BE49-F238E27FC236}">
                <a16:creationId xmlns:a16="http://schemas.microsoft.com/office/drawing/2014/main" xmlns="" id="{703FBE82-0AD7-CE40-B7EB-DE909357FC1B}"/>
              </a:ext>
            </a:extLst>
          </p:cNvPr>
          <p:cNvGrpSpPr/>
          <p:nvPr/>
        </p:nvGrpSpPr>
        <p:grpSpPr>
          <a:xfrm>
            <a:off x="449365" y="2912857"/>
            <a:ext cx="7057819" cy="3609456"/>
            <a:chOff x="166022" y="135713"/>
            <a:chExt cx="7237120" cy="3448725"/>
          </a:xfrm>
        </p:grpSpPr>
        <p:grpSp>
          <p:nvGrpSpPr>
            <p:cNvPr id="5" name="Group 6">
              <a:extLst>
                <a:ext uri="{FF2B5EF4-FFF2-40B4-BE49-F238E27FC236}">
                  <a16:creationId xmlns:a16="http://schemas.microsoft.com/office/drawing/2014/main" xmlns="" id="{BA736AE8-1356-9748-BBA5-EED4E8FCE89B}"/>
                </a:ext>
              </a:extLst>
            </p:cNvPr>
            <p:cNvGrpSpPr/>
            <p:nvPr/>
          </p:nvGrpSpPr>
          <p:grpSpPr>
            <a:xfrm>
              <a:off x="949512" y="135713"/>
              <a:ext cx="6453630" cy="2917306"/>
              <a:chOff x="949512" y="135713"/>
              <a:chExt cx="6453630" cy="2917306"/>
            </a:xfrm>
          </p:grpSpPr>
          <p:sp>
            <p:nvSpPr>
              <p:cNvPr id="7" name="Text Box 2">
                <a:extLst>
                  <a:ext uri="{FF2B5EF4-FFF2-40B4-BE49-F238E27FC236}">
                    <a16:creationId xmlns:a16="http://schemas.microsoft.com/office/drawing/2014/main" xmlns="" id="{D12198B7-A4C6-224C-A861-B1F74FE213DD}"/>
                  </a:ext>
                </a:extLst>
              </p:cNvPr>
              <p:cNvSpPr txBox="1"/>
              <p:nvPr/>
            </p:nvSpPr>
            <p:spPr>
              <a:xfrm>
                <a:off x="949512" y="135713"/>
                <a:ext cx="2262441" cy="2916259"/>
              </a:xfrm>
              <a:prstGeom prst="rect">
                <a:avLst/>
              </a:prstGeom>
              <a:solidFill>
                <a:schemeClr val="lt1"/>
              </a:solidFill>
              <a:ln w="190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1300" b="1" u="sng" dirty="0">
                    <a:effectLst/>
                    <a:latin typeface="Times New Roman"/>
                    <a:ea typeface="SimSun"/>
                    <a:cs typeface="Times New Roman"/>
                  </a:rPr>
                  <a:t>Stressors</a:t>
                </a:r>
                <a:endParaRPr lang="en-US" sz="1300" dirty="0">
                  <a:effectLst/>
                  <a:ea typeface="SimSun"/>
                  <a:cs typeface="Times New Roman"/>
                </a:endParaRPr>
              </a:p>
              <a:p>
                <a:pPr>
                  <a:lnSpc>
                    <a:spcPct val="115000"/>
                  </a:lnSpc>
                  <a:spcAft>
                    <a:spcPts val="1000"/>
                  </a:spcAft>
                </a:pPr>
                <a:r>
                  <a:rPr lang="en-US" sz="1300" b="1" i="1" dirty="0">
                    <a:effectLst/>
                    <a:latin typeface="Times New Roman"/>
                    <a:ea typeface="SimSun"/>
                    <a:cs typeface="Times New Roman"/>
                  </a:rPr>
                  <a:t>Spousal Care Provision</a:t>
                </a:r>
                <a:endParaRPr lang="en-US" sz="1300" dirty="0">
                  <a:effectLst/>
                  <a:ea typeface="SimSun"/>
                  <a:cs typeface="Times New Roman"/>
                </a:endParaRPr>
              </a:p>
              <a:p>
                <a:pPr marL="342900" marR="0" lvl="0" indent="-342900">
                  <a:lnSpc>
                    <a:spcPct val="115000"/>
                  </a:lnSpc>
                  <a:spcBef>
                    <a:spcPts val="0"/>
                  </a:spcBef>
                  <a:spcAft>
                    <a:spcPts val="0"/>
                  </a:spcAft>
                  <a:buFont typeface="+mj-lt"/>
                  <a:buAutoNum type="arabicPeriod"/>
                </a:pPr>
                <a:r>
                  <a:rPr lang="en-US" sz="1300" dirty="0">
                    <a:effectLst/>
                    <a:latin typeface="Times New Roman"/>
                    <a:ea typeface="SimSun"/>
                    <a:cs typeface="Times New Roman"/>
                  </a:rPr>
                  <a:t>Personal Care</a:t>
                </a:r>
                <a:endParaRPr lang="en-US" sz="1300" dirty="0">
                  <a:effectLst/>
                  <a:ea typeface="SimSun"/>
                  <a:cs typeface="Times New Roman"/>
                </a:endParaRPr>
              </a:p>
              <a:p>
                <a:pPr marL="342900" marR="0" lvl="0" indent="-342900">
                  <a:lnSpc>
                    <a:spcPct val="115000"/>
                  </a:lnSpc>
                  <a:spcBef>
                    <a:spcPts val="0"/>
                  </a:spcBef>
                  <a:spcAft>
                    <a:spcPts val="1000"/>
                  </a:spcAft>
                  <a:buFont typeface="+mj-lt"/>
                  <a:buAutoNum type="arabicPeriod"/>
                </a:pPr>
                <a:r>
                  <a:rPr lang="en-US" sz="1300" dirty="0">
                    <a:effectLst/>
                    <a:latin typeface="Times New Roman"/>
                    <a:ea typeface="SimSun"/>
                    <a:cs typeface="Times New Roman"/>
                  </a:rPr>
                  <a:t>Emotional Support</a:t>
                </a:r>
                <a:endParaRPr lang="en-US" sz="1300" dirty="0">
                  <a:effectLst/>
                  <a:ea typeface="SimSun"/>
                  <a:cs typeface="Times New Roman"/>
                </a:endParaRPr>
              </a:p>
              <a:p>
                <a:pPr>
                  <a:lnSpc>
                    <a:spcPct val="115000"/>
                  </a:lnSpc>
                  <a:spcAft>
                    <a:spcPts val="1000"/>
                  </a:spcAft>
                </a:pPr>
                <a:r>
                  <a:rPr lang="en-US" sz="1300" b="1" i="1" dirty="0">
                    <a:effectLst/>
                    <a:latin typeface="Times New Roman"/>
                    <a:ea typeface="SimSun"/>
                    <a:cs typeface="Times New Roman"/>
                  </a:rPr>
                  <a:t>Care Receiver Care Needs </a:t>
                </a:r>
                <a:endParaRPr lang="en-US" sz="1300" dirty="0">
                  <a:effectLst/>
                  <a:ea typeface="SimSun"/>
                  <a:cs typeface="Times New Roman"/>
                </a:endParaRPr>
              </a:p>
              <a:p>
                <a:pPr marL="342900" marR="0" lvl="0" indent="-342900">
                  <a:lnSpc>
                    <a:spcPct val="115000"/>
                  </a:lnSpc>
                  <a:spcBef>
                    <a:spcPts val="0"/>
                  </a:spcBef>
                  <a:spcAft>
                    <a:spcPts val="0"/>
                  </a:spcAft>
                  <a:buFont typeface="+mj-lt"/>
                  <a:buAutoNum type="arabicPeriod"/>
                </a:pPr>
                <a:r>
                  <a:rPr lang="en-US" sz="1300" dirty="0">
                    <a:effectLst/>
                    <a:latin typeface="Times New Roman"/>
                    <a:ea typeface="SimSun"/>
                    <a:cs typeface="Times New Roman"/>
                  </a:rPr>
                  <a:t>ADL Impairment </a:t>
                </a:r>
              </a:p>
              <a:p>
                <a:pPr marL="342900" marR="0" lvl="0" indent="-342900">
                  <a:lnSpc>
                    <a:spcPct val="115000"/>
                  </a:lnSpc>
                  <a:spcBef>
                    <a:spcPts val="0"/>
                  </a:spcBef>
                  <a:spcAft>
                    <a:spcPts val="0"/>
                  </a:spcAft>
                  <a:buFont typeface="+mj-lt"/>
                  <a:buAutoNum type="arabicPeriod"/>
                </a:pPr>
                <a:r>
                  <a:rPr lang="en-US" sz="1300" dirty="0">
                    <a:effectLst/>
                    <a:latin typeface="Times New Roman"/>
                    <a:ea typeface="SimSun"/>
                    <a:cs typeface="Times New Roman"/>
                  </a:rPr>
                  <a:t>IADL Impairment</a:t>
                </a:r>
                <a:r>
                  <a:rPr lang="en-US" sz="1300" dirty="0">
                    <a:effectLst/>
                    <a:latin typeface="Times New Roman"/>
                    <a:ea typeface="PMingLiU"/>
                    <a:cs typeface="Times New Roman"/>
                  </a:rPr>
                  <a:t> </a:t>
                </a:r>
              </a:p>
              <a:p>
                <a:pPr marL="342900" marR="0" lvl="0" indent="-342900">
                  <a:lnSpc>
                    <a:spcPct val="115000"/>
                  </a:lnSpc>
                  <a:spcBef>
                    <a:spcPts val="0"/>
                  </a:spcBef>
                  <a:spcAft>
                    <a:spcPts val="0"/>
                  </a:spcAft>
                  <a:buFont typeface="+mj-lt"/>
                  <a:buAutoNum type="arabicPeriod"/>
                </a:pPr>
                <a:r>
                  <a:rPr lang="en-US" sz="1300" dirty="0">
                    <a:effectLst/>
                    <a:latin typeface="Times New Roman"/>
                    <a:ea typeface="SimSun"/>
                    <a:cs typeface="Times New Roman"/>
                  </a:rPr>
                  <a:t>Cognitive Impairment </a:t>
                </a:r>
                <a:endParaRPr lang="en-US" sz="1300" dirty="0">
                  <a:effectLst/>
                  <a:ea typeface="SimSun"/>
                  <a:cs typeface="Times New Roman"/>
                </a:endParaRPr>
              </a:p>
              <a:p>
                <a:pPr marL="342900" marR="0" lvl="0" indent="-342900">
                  <a:lnSpc>
                    <a:spcPct val="115000"/>
                  </a:lnSpc>
                  <a:spcBef>
                    <a:spcPts val="0"/>
                  </a:spcBef>
                  <a:spcAft>
                    <a:spcPts val="0"/>
                  </a:spcAft>
                  <a:buFont typeface="+mj-lt"/>
                  <a:buAutoNum type="arabicPeriod"/>
                </a:pPr>
                <a:r>
                  <a:rPr lang="en-US" sz="1300" dirty="0">
                    <a:effectLst/>
                    <a:latin typeface="Times New Roman"/>
                    <a:ea typeface="SimSun"/>
                    <a:cs typeface="Times New Roman"/>
                  </a:rPr>
                  <a:t>Bladder Incontinence </a:t>
                </a:r>
                <a:endParaRPr lang="en-US" sz="1300" dirty="0">
                  <a:effectLst/>
                  <a:ea typeface="SimSun"/>
                  <a:cs typeface="Times New Roman"/>
                </a:endParaRPr>
              </a:p>
              <a:p>
                <a:pPr marL="342900" marR="0" lvl="0" indent="-342900">
                  <a:lnSpc>
                    <a:spcPct val="115000"/>
                  </a:lnSpc>
                  <a:spcBef>
                    <a:spcPts val="0"/>
                  </a:spcBef>
                  <a:spcAft>
                    <a:spcPts val="0"/>
                  </a:spcAft>
                  <a:buFont typeface="+mj-lt"/>
                  <a:buAutoNum type="arabicPeriod"/>
                </a:pPr>
                <a:r>
                  <a:rPr lang="en-US" sz="1300" dirty="0">
                    <a:effectLst/>
                    <a:latin typeface="Times New Roman"/>
                    <a:ea typeface="SimSun"/>
                    <a:cs typeface="Times New Roman"/>
                  </a:rPr>
                  <a:t>Bowel Incontinence </a:t>
                </a:r>
                <a:endParaRPr lang="en-US" sz="1300" dirty="0">
                  <a:effectLst/>
                  <a:ea typeface="SimSun"/>
                  <a:cs typeface="Times New Roman"/>
                </a:endParaRPr>
              </a:p>
              <a:p>
                <a:pPr marL="342900" marR="0" lvl="0" indent="-342900">
                  <a:lnSpc>
                    <a:spcPct val="115000"/>
                  </a:lnSpc>
                  <a:spcBef>
                    <a:spcPts val="0"/>
                  </a:spcBef>
                  <a:spcAft>
                    <a:spcPts val="1000"/>
                  </a:spcAft>
                  <a:buFont typeface="+mj-lt"/>
                  <a:buAutoNum type="arabicPeriod"/>
                </a:pPr>
                <a:r>
                  <a:rPr lang="en-US" sz="1300" dirty="0">
                    <a:effectLst/>
                    <a:latin typeface="Times New Roman"/>
                    <a:ea typeface="SimSun"/>
                    <a:cs typeface="Times New Roman"/>
                  </a:rPr>
                  <a:t>Problem Behavior </a:t>
                </a:r>
                <a:endParaRPr lang="en-US" sz="1300" dirty="0">
                  <a:effectLst/>
                  <a:ea typeface="SimSun"/>
                  <a:cs typeface="Times New Roman"/>
                </a:endParaRPr>
              </a:p>
            </p:txBody>
          </p:sp>
          <p:sp>
            <p:nvSpPr>
              <p:cNvPr id="8" name="Text Box 3">
                <a:extLst>
                  <a:ext uri="{FF2B5EF4-FFF2-40B4-BE49-F238E27FC236}">
                    <a16:creationId xmlns:a16="http://schemas.microsoft.com/office/drawing/2014/main" xmlns="" id="{4B737B65-165E-C748-AA2C-2F248057F64C}"/>
                  </a:ext>
                </a:extLst>
              </p:cNvPr>
              <p:cNvSpPr txBox="1"/>
              <p:nvPr/>
            </p:nvSpPr>
            <p:spPr>
              <a:xfrm>
                <a:off x="5345792" y="881984"/>
                <a:ext cx="2057350" cy="828925"/>
              </a:xfrm>
              <a:prstGeom prst="rect">
                <a:avLst/>
              </a:prstGeom>
              <a:solidFill>
                <a:schemeClr val="lt1"/>
              </a:solidFill>
              <a:ln w="190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1300" b="1" u="sng" dirty="0">
                    <a:effectLst/>
                    <a:latin typeface="Times New Roman"/>
                    <a:ea typeface="PMingLiU"/>
                    <a:cs typeface="Times New Roman"/>
                  </a:rPr>
                  <a:t>Outcome </a:t>
                </a:r>
                <a:endParaRPr lang="en-US" sz="1300" dirty="0">
                  <a:effectLst/>
                  <a:ea typeface="SimSun"/>
                  <a:cs typeface="Times New Roman"/>
                </a:endParaRPr>
              </a:p>
              <a:p>
                <a:pPr marL="0" marR="0" algn="ctr">
                  <a:lnSpc>
                    <a:spcPct val="115000"/>
                  </a:lnSpc>
                  <a:spcBef>
                    <a:spcPts val="0"/>
                  </a:spcBef>
                </a:pPr>
                <a:r>
                  <a:rPr lang="en-US" sz="1300" b="1" i="1" dirty="0">
                    <a:effectLst/>
                    <a:latin typeface="Times New Roman"/>
                    <a:ea typeface="SimSun"/>
                    <a:cs typeface="Times New Roman"/>
                  </a:rPr>
                  <a:t>Spousal Care</a:t>
                </a:r>
                <a:r>
                  <a:rPr lang="en-US" sz="1300" b="1" i="1" dirty="0">
                    <a:effectLst/>
                    <a:latin typeface="Times New Roman"/>
                    <a:ea typeface="PMingLiU"/>
                    <a:cs typeface="Times New Roman"/>
                  </a:rPr>
                  <a:t>giver Distress </a:t>
                </a:r>
              </a:p>
            </p:txBody>
          </p:sp>
          <p:sp>
            <p:nvSpPr>
              <p:cNvPr id="9" name="Text Box 4">
                <a:extLst>
                  <a:ext uri="{FF2B5EF4-FFF2-40B4-BE49-F238E27FC236}">
                    <a16:creationId xmlns:a16="http://schemas.microsoft.com/office/drawing/2014/main" xmlns="" id="{9622DC37-8BE0-5B4B-B160-DE552555370E}"/>
                  </a:ext>
                </a:extLst>
              </p:cNvPr>
              <p:cNvSpPr txBox="1"/>
              <p:nvPr/>
            </p:nvSpPr>
            <p:spPr>
              <a:xfrm>
                <a:off x="3513981" y="2348169"/>
                <a:ext cx="2002557" cy="704850"/>
              </a:xfrm>
              <a:prstGeom prst="rect">
                <a:avLst/>
              </a:prstGeom>
              <a:solidFill>
                <a:schemeClr val="lt1"/>
              </a:solidFill>
              <a:ln w="190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15000"/>
                  </a:lnSpc>
                  <a:spcBef>
                    <a:spcPts val="0"/>
                  </a:spcBef>
                  <a:spcAft>
                    <a:spcPts val="1000"/>
                  </a:spcAft>
                </a:pPr>
                <a:r>
                  <a:rPr lang="en-US" sz="1300" b="1" u="sng" dirty="0">
                    <a:effectLst/>
                    <a:latin typeface="Times New Roman"/>
                    <a:ea typeface="PMingLiU"/>
                    <a:cs typeface="Times New Roman"/>
                  </a:rPr>
                  <a:t>Moderator </a:t>
                </a:r>
                <a:endParaRPr lang="en-US" sz="1300" dirty="0">
                  <a:effectLst/>
                  <a:ea typeface="SimSun"/>
                  <a:cs typeface="Times New Roman"/>
                </a:endParaRPr>
              </a:p>
              <a:p>
                <a:pPr marL="0" marR="0" algn="ctr">
                  <a:lnSpc>
                    <a:spcPct val="115000"/>
                  </a:lnSpc>
                  <a:spcBef>
                    <a:spcPts val="0"/>
                  </a:spcBef>
                  <a:spcAft>
                    <a:spcPts val="1000"/>
                  </a:spcAft>
                </a:pPr>
                <a:r>
                  <a:rPr lang="en-US" sz="1300" b="1" i="1" dirty="0">
                    <a:effectLst/>
                    <a:latin typeface="Times New Roman"/>
                    <a:ea typeface="PMingLiU"/>
                    <a:cs typeface="Times New Roman"/>
                  </a:rPr>
                  <a:t>Domestic Helper </a:t>
                </a:r>
                <a:endParaRPr lang="en-US" sz="1300" dirty="0">
                  <a:effectLst/>
                  <a:ea typeface="SimSun"/>
                  <a:cs typeface="Times New Roman"/>
                </a:endParaRPr>
              </a:p>
            </p:txBody>
          </p:sp>
          <p:cxnSp>
            <p:nvCxnSpPr>
              <p:cNvPr id="10" name="Straight Arrow Connector 11">
                <a:extLst>
                  <a:ext uri="{FF2B5EF4-FFF2-40B4-BE49-F238E27FC236}">
                    <a16:creationId xmlns:a16="http://schemas.microsoft.com/office/drawing/2014/main" xmlns="" id="{DB50587E-E13E-3046-98C9-A69870075053}"/>
                  </a:ext>
                </a:extLst>
              </p:cNvPr>
              <p:cNvCxnSpPr/>
              <p:nvPr/>
            </p:nvCxnSpPr>
            <p:spPr>
              <a:xfrm>
                <a:off x="3242602" y="1356897"/>
                <a:ext cx="210319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2">
                <a:extLst>
                  <a:ext uri="{FF2B5EF4-FFF2-40B4-BE49-F238E27FC236}">
                    <a16:creationId xmlns:a16="http://schemas.microsoft.com/office/drawing/2014/main" xmlns="" id="{04A3FABC-F1D5-A84B-AC38-D8F9AB21D53B}"/>
                  </a:ext>
                </a:extLst>
              </p:cNvPr>
              <p:cNvCxnSpPr/>
              <p:nvPr/>
            </p:nvCxnSpPr>
            <p:spPr>
              <a:xfrm flipV="1">
                <a:off x="4531654" y="1356897"/>
                <a:ext cx="0" cy="94689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6" name="Text Box 7">
              <a:extLst>
                <a:ext uri="{FF2B5EF4-FFF2-40B4-BE49-F238E27FC236}">
                  <a16:creationId xmlns:a16="http://schemas.microsoft.com/office/drawing/2014/main" xmlns="" id="{8490044C-EE55-D14E-906C-81D31668BA22}"/>
                </a:ext>
              </a:extLst>
            </p:cNvPr>
            <p:cNvSpPr txBox="1"/>
            <p:nvPr/>
          </p:nvSpPr>
          <p:spPr>
            <a:xfrm>
              <a:off x="166022" y="3283727"/>
              <a:ext cx="6023610" cy="30071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100" i="1" dirty="0">
                  <a:effectLst/>
                  <a:latin typeface="Times New Roman"/>
                  <a:ea typeface="SimSun"/>
                  <a:cs typeface="Times New Roman"/>
                </a:rPr>
                <a:t>Note.</a:t>
              </a:r>
              <a:r>
                <a:rPr lang="en-US" sz="1100" dirty="0">
                  <a:effectLst/>
                  <a:latin typeface="Times New Roman"/>
                  <a:ea typeface="SimSun"/>
                  <a:cs typeface="Times New Roman"/>
                </a:rPr>
                <a:t> Control variables included care receiver characteristics, including gender, age, and education level</a:t>
              </a:r>
              <a:endParaRPr lang="en-US" sz="1100" dirty="0">
                <a:effectLst/>
                <a:ea typeface="SimSun"/>
                <a:cs typeface="Times New Roman"/>
              </a:endParaRPr>
            </a:p>
          </p:txBody>
        </p:sp>
      </p:grpSp>
    </p:spTree>
    <p:extLst>
      <p:ext uri="{BB962C8B-B14F-4D97-AF65-F5344CB8AC3E}">
        <p14:creationId xmlns:p14="http://schemas.microsoft.com/office/powerpoint/2010/main" val="1832909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AF6C410E-ADA4-3C44-8B39-D799B85CECAA}"/>
              </a:ext>
            </a:extLst>
          </p:cNvPr>
          <p:cNvSpPr>
            <a:spLocks noGrp="1"/>
          </p:cNvSpPr>
          <p:nvPr>
            <p:ph type="title"/>
          </p:nvPr>
        </p:nvSpPr>
        <p:spPr/>
        <p:txBody>
          <a:bodyPr>
            <a:normAutofit/>
          </a:bodyPr>
          <a:lstStyle/>
          <a:p>
            <a:r>
              <a:rPr lang="en-GB" altLang="zh-HK" sz="3600" dirty="0"/>
              <a:t>Study 2: Method</a:t>
            </a:r>
            <a:endParaRPr lang="en-GB" sz="3600" dirty="0"/>
          </a:p>
        </p:txBody>
      </p:sp>
      <p:sp>
        <p:nvSpPr>
          <p:cNvPr id="3" name="內容版面配置區 2">
            <a:extLst>
              <a:ext uri="{FF2B5EF4-FFF2-40B4-BE49-F238E27FC236}">
                <a16:creationId xmlns:a16="http://schemas.microsoft.com/office/drawing/2014/main" xmlns="" id="{6FDE5A3C-080D-E144-B1FD-1EE4E45E3B1D}"/>
              </a:ext>
            </a:extLst>
          </p:cNvPr>
          <p:cNvSpPr>
            <a:spLocks noGrp="1"/>
          </p:cNvSpPr>
          <p:nvPr>
            <p:ph idx="1"/>
          </p:nvPr>
        </p:nvSpPr>
        <p:spPr>
          <a:xfrm>
            <a:off x="488950" y="1609724"/>
            <a:ext cx="7016750" cy="4667249"/>
          </a:xfrm>
        </p:spPr>
        <p:txBody>
          <a:bodyPr>
            <a:normAutofit/>
          </a:bodyPr>
          <a:lstStyle/>
          <a:p>
            <a:r>
              <a:rPr lang="en-GB" altLang="zh-HK" sz="2400" dirty="0"/>
              <a:t>A secondary analysis of cross-sectional data collected in Hong Kong between 2007 and 2009 </a:t>
            </a:r>
          </a:p>
          <a:p>
            <a:pPr lvl="1"/>
            <a:r>
              <a:rPr lang="en-GB" altLang="zh-HK" sz="2400" dirty="0"/>
              <a:t>6,442 Hong Kong elders (aged 60+)</a:t>
            </a:r>
          </a:p>
          <a:p>
            <a:pPr lvl="2"/>
            <a:r>
              <a:rPr lang="en-GB" altLang="zh-HK" sz="2400" dirty="0"/>
              <a:t>Who were applying for </a:t>
            </a:r>
            <a:r>
              <a:rPr lang="en-GB" altLang="zh-HK" sz="2400" dirty="0" smtClean="0"/>
              <a:t>state-funded </a:t>
            </a:r>
            <a:r>
              <a:rPr lang="en-GB" altLang="zh-HK" sz="2400" dirty="0"/>
              <a:t>long-term care services</a:t>
            </a:r>
          </a:p>
          <a:p>
            <a:pPr lvl="2"/>
            <a:r>
              <a:rPr lang="en-GB" altLang="zh-HK" sz="2400" dirty="0"/>
              <a:t>Whose spouses were their primary caregivers</a:t>
            </a:r>
          </a:p>
          <a:p>
            <a:pPr lvl="1"/>
            <a:r>
              <a:rPr lang="en-US" altLang="zh-HK" sz="2400" dirty="0"/>
              <a:t>Adopted measures from the Hong Kong version of Minimum Data Set-Home Care (HK MDS-HC)</a:t>
            </a:r>
          </a:p>
          <a:p>
            <a:endParaRPr lang="en-GB" sz="2400" dirty="0"/>
          </a:p>
        </p:txBody>
      </p:sp>
    </p:spTree>
    <p:extLst>
      <p:ext uri="{BB962C8B-B14F-4D97-AF65-F5344CB8AC3E}">
        <p14:creationId xmlns:p14="http://schemas.microsoft.com/office/powerpoint/2010/main" val="1017296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AF6C410E-ADA4-3C44-8B39-D799B85CECAA}"/>
              </a:ext>
            </a:extLst>
          </p:cNvPr>
          <p:cNvSpPr>
            <a:spLocks noGrp="1"/>
          </p:cNvSpPr>
          <p:nvPr>
            <p:ph type="title"/>
          </p:nvPr>
        </p:nvSpPr>
        <p:spPr/>
        <p:txBody>
          <a:bodyPr>
            <a:normAutofit/>
          </a:bodyPr>
          <a:lstStyle/>
          <a:p>
            <a:r>
              <a:rPr lang="en-GB" altLang="zh-HK" sz="3600" dirty="0"/>
              <a:t>Study 2: </a:t>
            </a:r>
            <a:r>
              <a:rPr lang="en-GB" altLang="zh-HK" sz="3600" dirty="0" smtClean="0"/>
              <a:t>Respondents</a:t>
            </a:r>
            <a:endParaRPr lang="en-GB" sz="3600" dirty="0"/>
          </a:p>
        </p:txBody>
      </p:sp>
      <p:sp>
        <p:nvSpPr>
          <p:cNvPr id="3" name="內容版面配置區 2">
            <a:extLst>
              <a:ext uri="{FF2B5EF4-FFF2-40B4-BE49-F238E27FC236}">
                <a16:creationId xmlns:a16="http://schemas.microsoft.com/office/drawing/2014/main" xmlns="" id="{6FDE5A3C-080D-E144-B1FD-1EE4E45E3B1D}"/>
              </a:ext>
            </a:extLst>
          </p:cNvPr>
          <p:cNvSpPr>
            <a:spLocks noGrp="1"/>
          </p:cNvSpPr>
          <p:nvPr>
            <p:ph idx="1"/>
          </p:nvPr>
        </p:nvSpPr>
        <p:spPr>
          <a:xfrm>
            <a:off x="609599" y="1652589"/>
            <a:ext cx="7442201" cy="4667249"/>
          </a:xfrm>
        </p:spPr>
        <p:txBody>
          <a:bodyPr>
            <a:normAutofit/>
          </a:bodyPr>
          <a:lstStyle/>
          <a:p>
            <a:r>
              <a:rPr lang="en-US" altLang="zh-HK" sz="2000" dirty="0"/>
              <a:t>Of the care receivers</a:t>
            </a:r>
          </a:p>
          <a:p>
            <a:pPr lvl="1"/>
            <a:r>
              <a:rPr lang="en-US" altLang="zh-HK" sz="2000" dirty="0"/>
              <a:t>73.04% were men (mean age = 76.9 years old)</a:t>
            </a:r>
          </a:p>
          <a:p>
            <a:pPr lvl="1"/>
            <a:r>
              <a:rPr lang="en-US" altLang="zh-HK" sz="2000" dirty="0"/>
              <a:t>5.73% had a domestic helper</a:t>
            </a:r>
          </a:p>
          <a:p>
            <a:r>
              <a:rPr lang="en-US" altLang="zh-HK" sz="2000" dirty="0"/>
              <a:t>Care receivers with a domestic helper </a:t>
            </a:r>
          </a:p>
          <a:p>
            <a:pPr lvl="1"/>
            <a:r>
              <a:rPr lang="en-US" altLang="zh-HK" sz="2000" dirty="0"/>
              <a:t>Generally more physically and cognitively impaired </a:t>
            </a:r>
          </a:p>
          <a:p>
            <a:pPr lvl="1"/>
            <a:r>
              <a:rPr lang="en-US" altLang="zh-HK" sz="2000" dirty="0"/>
              <a:t>Higher education levels (51.49% completed primary school or above) </a:t>
            </a:r>
          </a:p>
          <a:p>
            <a:pPr lvl="2"/>
            <a:r>
              <a:rPr lang="en-US" altLang="zh-HK" sz="2000" dirty="0"/>
              <a:t>39.19% of those without a domestic helper completed primary school or above</a:t>
            </a:r>
          </a:p>
          <a:p>
            <a:r>
              <a:rPr lang="en-US" altLang="zh-HK" sz="2000" dirty="0"/>
              <a:t>Approximately 44.16% of all spousal caregivers felt distressed</a:t>
            </a:r>
          </a:p>
          <a:p>
            <a:endParaRPr lang="en-GB" sz="2000" dirty="0"/>
          </a:p>
        </p:txBody>
      </p:sp>
    </p:spTree>
    <p:extLst>
      <p:ext uri="{BB962C8B-B14F-4D97-AF65-F5344CB8AC3E}">
        <p14:creationId xmlns:p14="http://schemas.microsoft.com/office/powerpoint/2010/main" val="2418276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AF6C410E-ADA4-3C44-8B39-D799B85CECAA}"/>
              </a:ext>
            </a:extLst>
          </p:cNvPr>
          <p:cNvSpPr>
            <a:spLocks noGrp="1"/>
          </p:cNvSpPr>
          <p:nvPr>
            <p:ph type="title"/>
          </p:nvPr>
        </p:nvSpPr>
        <p:spPr/>
        <p:txBody>
          <a:bodyPr>
            <a:normAutofit/>
          </a:bodyPr>
          <a:lstStyle/>
          <a:p>
            <a:r>
              <a:rPr lang="en-GB" altLang="zh-HK" sz="3600" dirty="0"/>
              <a:t>Study 2: Results</a:t>
            </a:r>
            <a:endParaRPr lang="en-GB" sz="3600" dirty="0"/>
          </a:p>
        </p:txBody>
      </p:sp>
      <p:sp>
        <p:nvSpPr>
          <p:cNvPr id="3" name="內容版面配置區 2">
            <a:extLst>
              <a:ext uri="{FF2B5EF4-FFF2-40B4-BE49-F238E27FC236}">
                <a16:creationId xmlns:a16="http://schemas.microsoft.com/office/drawing/2014/main" xmlns="" id="{6FDE5A3C-080D-E144-B1FD-1EE4E45E3B1D}"/>
              </a:ext>
            </a:extLst>
          </p:cNvPr>
          <p:cNvSpPr>
            <a:spLocks noGrp="1"/>
          </p:cNvSpPr>
          <p:nvPr>
            <p:ph idx="1"/>
          </p:nvPr>
        </p:nvSpPr>
        <p:spPr>
          <a:xfrm>
            <a:off x="482599" y="1512889"/>
            <a:ext cx="8026401" cy="4841393"/>
          </a:xfrm>
          <a:solidFill>
            <a:schemeClr val="bg1"/>
          </a:solidFill>
        </p:spPr>
        <p:txBody>
          <a:bodyPr>
            <a:normAutofit lnSpcReduction="10000"/>
          </a:bodyPr>
          <a:lstStyle/>
          <a:p>
            <a:r>
              <a:rPr lang="en-US" altLang="zh-HK" sz="2000" dirty="0"/>
              <a:t>A logistic regression model with interaction terms of IVs and domestic helper was fit to the data (</a:t>
            </a:r>
            <a:r>
              <a:rPr lang="en-US" altLang="zh-HK" sz="2000" i="1" dirty="0"/>
              <a:t>R</a:t>
            </a:r>
            <a:r>
              <a:rPr lang="en-US" altLang="zh-HK" sz="2000" baseline="30000" dirty="0"/>
              <a:t>2</a:t>
            </a:r>
            <a:r>
              <a:rPr lang="en-US" altLang="zh-HK" sz="2000" dirty="0"/>
              <a:t> = .06)</a:t>
            </a:r>
          </a:p>
          <a:p>
            <a:pPr marL="617220" lvl="1" indent="-342900">
              <a:buFont typeface="+mj-lt"/>
              <a:buAutoNum type="arabicPeriod"/>
            </a:pPr>
            <a:r>
              <a:rPr lang="en-US" altLang="zh-HK" sz="2000" dirty="0"/>
              <a:t>Spousal caregivers who were women (</a:t>
            </a:r>
            <a:r>
              <a:rPr lang="en-US" altLang="zh-HK" sz="2000" i="1" dirty="0"/>
              <a:t>β</a:t>
            </a:r>
            <a:r>
              <a:rPr lang="en-US" altLang="zh-HK" sz="2000" dirty="0"/>
              <a:t> = 0.37; </a:t>
            </a:r>
            <a:r>
              <a:rPr lang="en-US" altLang="zh-HK" sz="2000" i="1" dirty="0"/>
              <a:t>p </a:t>
            </a:r>
            <a:r>
              <a:rPr lang="en-US" altLang="zh-HK" sz="2000" dirty="0"/>
              <a:t>&lt; .001) and whose spouses were younger (</a:t>
            </a:r>
            <a:r>
              <a:rPr lang="en-US" altLang="zh-HK" sz="2000" i="1" dirty="0"/>
              <a:t>β</a:t>
            </a:r>
            <a:r>
              <a:rPr lang="en-US" altLang="zh-HK" sz="2000" dirty="0"/>
              <a:t> = −0.02, </a:t>
            </a:r>
            <a:r>
              <a:rPr lang="en-US" altLang="zh-HK" sz="2000" i="1" dirty="0"/>
              <a:t>p </a:t>
            </a:r>
            <a:r>
              <a:rPr lang="en-US" altLang="zh-HK" sz="2000" dirty="0"/>
              <a:t>&lt; 0.001) were more distressed</a:t>
            </a:r>
          </a:p>
          <a:p>
            <a:pPr marL="617220" lvl="1" indent="-342900">
              <a:buFont typeface="+mj-lt"/>
              <a:buAutoNum type="arabicPeriod"/>
            </a:pPr>
            <a:r>
              <a:rPr lang="en-US" altLang="zh-HK" sz="2000" dirty="0">
                <a:solidFill>
                  <a:schemeClr val="accent1">
                    <a:lumMod val="75000"/>
                  </a:schemeClr>
                </a:solidFill>
              </a:rPr>
              <a:t>Significant interaction effects of personal care and domestic helper </a:t>
            </a:r>
            <a:r>
              <a:rPr lang="en-US" altLang="zh-HK" sz="2000" dirty="0"/>
              <a:t>(</a:t>
            </a:r>
            <a:r>
              <a:rPr lang="en-US" altLang="zh-HK" sz="2000" i="1" dirty="0"/>
              <a:t>β</a:t>
            </a:r>
            <a:r>
              <a:rPr lang="en-US" altLang="zh-HK" sz="2000" dirty="0"/>
              <a:t> = −0.43, </a:t>
            </a:r>
            <a:r>
              <a:rPr lang="en-US" altLang="zh-HK" sz="2000" i="1" dirty="0"/>
              <a:t>p </a:t>
            </a:r>
            <a:r>
              <a:rPr lang="en-US" altLang="zh-HK" sz="2000" dirty="0"/>
              <a:t>&lt; .05). </a:t>
            </a:r>
          </a:p>
          <a:p>
            <a:pPr lvl="2"/>
            <a:r>
              <a:rPr lang="en-US" altLang="zh-HK" sz="1600" dirty="0"/>
              <a:t>i.e. assistance from a domestic helper might reduce the negative effects of providing personal care (e.g. dressing, hygiene, locomotion, toileting, and eating) on the psychological well-being of spousal caregivers</a:t>
            </a:r>
          </a:p>
          <a:p>
            <a:pPr marL="617220" lvl="1" indent="-342900">
              <a:buFont typeface="+mj-lt"/>
              <a:buAutoNum type="arabicPeriod" startAt="3"/>
            </a:pPr>
            <a:r>
              <a:rPr lang="en-US" altLang="zh-HK" sz="2000" dirty="0">
                <a:solidFill>
                  <a:schemeClr val="accent1">
                    <a:lumMod val="75000"/>
                  </a:schemeClr>
                </a:solidFill>
              </a:rPr>
              <a:t>Significant interaction effects of cognitive impairment and domestic helper </a:t>
            </a:r>
            <a:r>
              <a:rPr lang="en-US" altLang="zh-HK" sz="2000" dirty="0"/>
              <a:t>(</a:t>
            </a:r>
            <a:r>
              <a:rPr lang="en-US" altLang="zh-HK" sz="2000" i="1" dirty="0"/>
              <a:t>β</a:t>
            </a:r>
            <a:r>
              <a:rPr lang="en-US" altLang="zh-HK" sz="2000" dirty="0"/>
              <a:t> = 0.19, </a:t>
            </a:r>
            <a:r>
              <a:rPr lang="en-US" altLang="zh-HK" sz="2000" i="1" dirty="0"/>
              <a:t>p </a:t>
            </a:r>
            <a:r>
              <a:rPr lang="en-US" altLang="zh-HK" sz="2000" dirty="0"/>
              <a:t>&lt; .05)</a:t>
            </a:r>
          </a:p>
          <a:p>
            <a:pPr lvl="2"/>
            <a:r>
              <a:rPr lang="en-US" altLang="zh-HK" sz="1600" dirty="0"/>
              <a:t>i.e. even with the assistance of a domestic helper, increased cognitive impairment among care recipients was associated with increased spousal psychological distress</a:t>
            </a:r>
          </a:p>
          <a:p>
            <a:pPr marL="914400" lvl="2" indent="0">
              <a:buNone/>
            </a:pPr>
            <a:endParaRPr lang="en-US" altLang="zh-HK" dirty="0"/>
          </a:p>
          <a:p>
            <a:endParaRPr lang="en-GB" dirty="0"/>
          </a:p>
        </p:txBody>
      </p:sp>
    </p:spTree>
    <p:extLst>
      <p:ext uri="{BB962C8B-B14F-4D97-AF65-F5344CB8AC3E}">
        <p14:creationId xmlns:p14="http://schemas.microsoft.com/office/powerpoint/2010/main" val="22578662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E5F8FBD3-7D5A-0D4C-B1A9-D24651FA80F1}"/>
              </a:ext>
            </a:extLst>
          </p:cNvPr>
          <p:cNvSpPr>
            <a:spLocks noGrp="1"/>
          </p:cNvSpPr>
          <p:nvPr>
            <p:ph type="title"/>
          </p:nvPr>
        </p:nvSpPr>
        <p:spPr>
          <a:xfrm>
            <a:off x="609599" y="609600"/>
            <a:ext cx="7340601" cy="1320800"/>
          </a:xfrm>
        </p:spPr>
        <p:txBody>
          <a:bodyPr>
            <a:normAutofit fontScale="90000"/>
          </a:bodyPr>
          <a:lstStyle/>
          <a:p>
            <a:r>
              <a:rPr lang="en-GB" sz="3200" dirty="0"/>
              <a:t>Study 3: P</a:t>
            </a:r>
            <a:r>
              <a:rPr lang="en-GB" altLang="zh-HK" sz="3200" dirty="0"/>
              <a:t>erception of work relation qualities between the elders and their FDHs</a:t>
            </a:r>
            <a:r>
              <a:rPr lang="zh-TW" altLang="zh-HK" sz="3200" dirty="0"/>
              <a:t> </a:t>
            </a:r>
            <a:endParaRPr lang="en-GB" sz="3200" dirty="0"/>
          </a:p>
        </p:txBody>
      </p:sp>
      <p:sp>
        <p:nvSpPr>
          <p:cNvPr id="3" name="內容版面配置區 2">
            <a:extLst>
              <a:ext uri="{FF2B5EF4-FFF2-40B4-BE49-F238E27FC236}">
                <a16:creationId xmlns:a16="http://schemas.microsoft.com/office/drawing/2014/main" xmlns="" id="{7947F38A-816C-8540-8A4D-565A38DEA5E9}"/>
              </a:ext>
            </a:extLst>
          </p:cNvPr>
          <p:cNvSpPr>
            <a:spLocks noGrp="1"/>
          </p:cNvSpPr>
          <p:nvPr>
            <p:ph idx="1"/>
          </p:nvPr>
        </p:nvSpPr>
        <p:spPr>
          <a:xfrm>
            <a:off x="609598" y="2160590"/>
            <a:ext cx="6769101" cy="4697410"/>
          </a:xfrm>
        </p:spPr>
        <p:txBody>
          <a:bodyPr>
            <a:noAutofit/>
          </a:bodyPr>
          <a:lstStyle/>
          <a:p>
            <a:r>
              <a:rPr lang="en-US" altLang="zh-HK" sz="2000" dirty="0"/>
              <a:t>The elderly-FDH relationship is an intriguing topic because of its very unique nature</a:t>
            </a:r>
          </a:p>
          <a:p>
            <a:pPr lvl="1"/>
            <a:r>
              <a:rPr lang="en-US" altLang="zh-HK" sz="2000" dirty="0"/>
              <a:t>It lies in the border between </a:t>
            </a:r>
            <a:r>
              <a:rPr lang="en-US" altLang="zh-HK" sz="2000" i="1" dirty="0">
                <a:solidFill>
                  <a:srgbClr val="7030A0"/>
                </a:solidFill>
              </a:rPr>
              <a:t>formal work relationship </a:t>
            </a:r>
            <a:r>
              <a:rPr lang="en-US" altLang="zh-HK" sz="2000" dirty="0"/>
              <a:t>in a work setting and an </a:t>
            </a:r>
            <a:r>
              <a:rPr lang="en-US" altLang="zh-HK" sz="2000" i="1" dirty="0">
                <a:solidFill>
                  <a:srgbClr val="7030A0"/>
                </a:solidFill>
              </a:rPr>
              <a:t>emotionally close relationship </a:t>
            </a:r>
            <a:r>
              <a:rPr lang="en-US" altLang="zh-HK" sz="2000" dirty="0"/>
              <a:t>similar to kinship</a:t>
            </a:r>
          </a:p>
          <a:p>
            <a:pPr lvl="1"/>
            <a:r>
              <a:rPr lang="en-US" altLang="zh-HK" sz="2000" dirty="0"/>
              <a:t>The fact that the FDHs are co-residing with the elderly makes the work relationship between the elderly and the FDHs especially critical in </a:t>
            </a:r>
            <a:r>
              <a:rPr lang="en-US" altLang="zh-HK" sz="2000" dirty="0">
                <a:solidFill>
                  <a:srgbClr val="7030A0"/>
                </a:solidFill>
              </a:rPr>
              <a:t>affecting the wellbeing of the elderly</a:t>
            </a:r>
          </a:p>
          <a:p>
            <a:pPr marL="0" indent="0">
              <a:buNone/>
            </a:pPr>
            <a:endParaRPr lang="en-US" altLang="zh-HK" sz="2000" b="1" dirty="0"/>
          </a:p>
          <a:p>
            <a:pPr marL="0" indent="0">
              <a:buNone/>
            </a:pPr>
            <a:r>
              <a:rPr lang="en-US" altLang="zh-HK" sz="2000" b="1" dirty="0"/>
              <a:t>Aim:</a:t>
            </a:r>
            <a:r>
              <a:rPr lang="en-US" altLang="zh-HK" sz="2000" dirty="0"/>
              <a:t> to examine the dyad’s perceived quality of their work relation</a:t>
            </a:r>
          </a:p>
          <a:p>
            <a:endParaRPr lang="en-GB" sz="2000" dirty="0"/>
          </a:p>
        </p:txBody>
      </p:sp>
    </p:spTree>
    <p:extLst>
      <p:ext uri="{BB962C8B-B14F-4D97-AF65-F5344CB8AC3E}">
        <p14:creationId xmlns:p14="http://schemas.microsoft.com/office/powerpoint/2010/main" val="3364650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4230373D-4B3D-B14B-87C4-07D063ABA187}"/>
              </a:ext>
            </a:extLst>
          </p:cNvPr>
          <p:cNvSpPr>
            <a:spLocks noGrp="1"/>
          </p:cNvSpPr>
          <p:nvPr>
            <p:ph type="title"/>
          </p:nvPr>
        </p:nvSpPr>
        <p:spPr>
          <a:xfrm>
            <a:off x="628650" y="365127"/>
            <a:ext cx="7886700" cy="1035410"/>
          </a:xfrm>
        </p:spPr>
        <p:txBody>
          <a:bodyPr>
            <a:normAutofit/>
          </a:bodyPr>
          <a:lstStyle/>
          <a:p>
            <a:r>
              <a:rPr lang="en-GB" altLang="zh-HK" sz="3600" dirty="0"/>
              <a:t>Study 3: Method</a:t>
            </a:r>
            <a:endParaRPr lang="en-GB" sz="3600" dirty="0"/>
          </a:p>
        </p:txBody>
      </p:sp>
      <p:sp>
        <p:nvSpPr>
          <p:cNvPr id="3" name="內容版面配置區 2">
            <a:extLst>
              <a:ext uri="{FF2B5EF4-FFF2-40B4-BE49-F238E27FC236}">
                <a16:creationId xmlns:a16="http://schemas.microsoft.com/office/drawing/2014/main" xmlns="" id="{3474956B-27DF-2C40-BCC4-B67D4A5688DE}"/>
              </a:ext>
            </a:extLst>
          </p:cNvPr>
          <p:cNvSpPr>
            <a:spLocks noGrp="1"/>
          </p:cNvSpPr>
          <p:nvPr>
            <p:ph idx="1"/>
          </p:nvPr>
        </p:nvSpPr>
        <p:spPr>
          <a:xfrm>
            <a:off x="628650" y="1369695"/>
            <a:ext cx="7283450" cy="4351338"/>
          </a:xfrm>
        </p:spPr>
        <p:txBody>
          <a:bodyPr>
            <a:normAutofit/>
          </a:bodyPr>
          <a:lstStyle/>
          <a:p>
            <a:pPr marL="0" indent="0">
              <a:buNone/>
            </a:pPr>
            <a:r>
              <a:rPr lang="en-US" altLang="zh-HK" sz="2000" b="1" dirty="0"/>
              <a:t>Participants</a:t>
            </a:r>
          </a:p>
          <a:p>
            <a:r>
              <a:rPr lang="en-US" altLang="zh-HK" sz="2000" dirty="0"/>
              <a:t>A cross-sectional survey of 123 dyads recruited from 23 community service units in HK in 2016</a:t>
            </a:r>
          </a:p>
          <a:p>
            <a:pPr marL="925830" lvl="1" indent="-514350">
              <a:buFont typeface="+mj-lt"/>
              <a:buAutoNum type="romanUcPeriod"/>
            </a:pPr>
            <a:r>
              <a:rPr lang="en-US" altLang="zh-HK" sz="2000" dirty="0"/>
              <a:t>Elderly: 23 M (18.7%) and 100 F (81.3%) Chinese</a:t>
            </a:r>
          </a:p>
          <a:p>
            <a:pPr lvl="2"/>
            <a:r>
              <a:rPr lang="en-US" altLang="zh-HK" sz="2000" dirty="0"/>
              <a:t>Mean age: 84.93 years (</a:t>
            </a:r>
            <a:r>
              <a:rPr lang="en-US" altLang="zh-HK" sz="2000" i="1" dirty="0"/>
              <a:t>SD</a:t>
            </a:r>
            <a:r>
              <a:rPr lang="en-US" altLang="zh-HK" sz="2000" dirty="0"/>
              <a:t> = 6.29)</a:t>
            </a:r>
          </a:p>
          <a:p>
            <a:pPr lvl="2"/>
            <a:r>
              <a:rPr lang="en-US" altLang="zh-HK" sz="1800" dirty="0"/>
              <a:t>47.5% were independent or slightly dependent on assistance from others; 41.0% were moderately dependent, and 11.5% were severely dependent</a:t>
            </a:r>
          </a:p>
          <a:p>
            <a:endParaRPr lang="en-GB" sz="2000" dirty="0"/>
          </a:p>
        </p:txBody>
      </p:sp>
      <p:pic>
        <p:nvPicPr>
          <p:cNvPr id="4" name="Picture 2">
            <a:extLst>
              <a:ext uri="{FF2B5EF4-FFF2-40B4-BE49-F238E27FC236}">
                <a16:creationId xmlns:a16="http://schemas.microsoft.com/office/drawing/2014/main" xmlns="" id="{01FF0277-95B5-F948-A982-112582266B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4388167"/>
            <a:ext cx="8258175" cy="220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65134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E2550DE4-5640-9343-97D2-A820F532176A}"/>
              </a:ext>
            </a:extLst>
          </p:cNvPr>
          <p:cNvSpPr>
            <a:spLocks noGrp="1"/>
          </p:cNvSpPr>
          <p:nvPr>
            <p:ph type="title"/>
          </p:nvPr>
        </p:nvSpPr>
        <p:spPr/>
        <p:txBody>
          <a:bodyPr>
            <a:normAutofit/>
          </a:bodyPr>
          <a:lstStyle/>
          <a:p>
            <a:r>
              <a:rPr lang="en-GB" altLang="zh-HK" sz="3600" dirty="0"/>
              <a:t>Study 3: Method</a:t>
            </a:r>
            <a:endParaRPr lang="en-GB" sz="3600" dirty="0"/>
          </a:p>
        </p:txBody>
      </p:sp>
      <p:sp>
        <p:nvSpPr>
          <p:cNvPr id="3" name="內容版面配置區 2">
            <a:extLst>
              <a:ext uri="{FF2B5EF4-FFF2-40B4-BE49-F238E27FC236}">
                <a16:creationId xmlns:a16="http://schemas.microsoft.com/office/drawing/2014/main" xmlns="" id="{4D5BE673-D1FB-5C4D-B8D5-EB5D7E20BB0D}"/>
              </a:ext>
            </a:extLst>
          </p:cNvPr>
          <p:cNvSpPr>
            <a:spLocks noGrp="1"/>
          </p:cNvSpPr>
          <p:nvPr>
            <p:ph idx="1"/>
          </p:nvPr>
        </p:nvSpPr>
        <p:spPr>
          <a:xfrm>
            <a:off x="609599" y="1462089"/>
            <a:ext cx="6959601" cy="4486274"/>
          </a:xfrm>
        </p:spPr>
        <p:txBody>
          <a:bodyPr>
            <a:normAutofit/>
          </a:bodyPr>
          <a:lstStyle/>
          <a:p>
            <a:pPr marL="0" indent="0">
              <a:buNone/>
            </a:pPr>
            <a:r>
              <a:rPr lang="en-US" altLang="zh-HK" sz="2000" b="1" dirty="0"/>
              <a:t>Participants</a:t>
            </a:r>
          </a:p>
          <a:p>
            <a:r>
              <a:rPr lang="en-US" altLang="zh-HK" sz="2000" dirty="0"/>
              <a:t>A cross-sectional survey on 123 dyads in 2016</a:t>
            </a:r>
          </a:p>
          <a:p>
            <a:pPr marL="925830" lvl="1" indent="-514350">
              <a:buFont typeface="+mj-lt"/>
              <a:buAutoNum type="romanUcPeriod" startAt="2"/>
            </a:pPr>
            <a:r>
              <a:rPr lang="en-US" altLang="zh-HK" sz="2000" dirty="0"/>
              <a:t>All FDHs interviewed were female</a:t>
            </a:r>
          </a:p>
          <a:p>
            <a:pPr lvl="2"/>
            <a:r>
              <a:rPr lang="en-US" altLang="zh-HK" sz="2000" dirty="0"/>
              <a:t>Mean age: 37.45 years (</a:t>
            </a:r>
            <a:r>
              <a:rPr lang="en-US" altLang="zh-HK" sz="2000" i="1" dirty="0"/>
              <a:t>SD</a:t>
            </a:r>
            <a:r>
              <a:rPr lang="en-US" altLang="zh-HK" sz="2000" dirty="0"/>
              <a:t> = 8.24)</a:t>
            </a:r>
          </a:p>
          <a:p>
            <a:pPr lvl="2"/>
            <a:r>
              <a:rPr lang="en-US" altLang="zh-HK" sz="2000" dirty="0"/>
              <a:t>Majority (78.9%) from Indonesia</a:t>
            </a:r>
          </a:p>
          <a:p>
            <a:pPr lvl="2"/>
            <a:r>
              <a:rPr lang="en-US" altLang="zh-HK" sz="2000" dirty="0"/>
              <a:t>Had been working in Hong Kong for 7.95 years (</a:t>
            </a:r>
            <a:r>
              <a:rPr lang="en-US" altLang="zh-HK" sz="2000" i="1" dirty="0"/>
              <a:t>SD</a:t>
            </a:r>
            <a:r>
              <a:rPr lang="en-US" altLang="zh-HK" sz="2000" dirty="0"/>
              <a:t> = 5.56) </a:t>
            </a:r>
          </a:p>
          <a:p>
            <a:pPr lvl="2"/>
            <a:r>
              <a:rPr lang="en-US" altLang="zh-HK" sz="2000" dirty="0"/>
              <a:t>Had been working for current family for 2.58 years (</a:t>
            </a:r>
            <a:r>
              <a:rPr lang="en-US" altLang="zh-HK" sz="2000" i="1" dirty="0"/>
              <a:t>SD</a:t>
            </a:r>
            <a:r>
              <a:rPr lang="en-US" altLang="zh-HK" sz="2000" dirty="0"/>
              <a:t> = 2.47)</a:t>
            </a:r>
          </a:p>
          <a:p>
            <a:endParaRPr lang="en-GB" sz="2000" dirty="0"/>
          </a:p>
        </p:txBody>
      </p:sp>
      <p:pic>
        <p:nvPicPr>
          <p:cNvPr id="4" name="Picture 2" descr="foreign domestic helper photoçåçæå°çµæ">
            <a:extLst>
              <a:ext uri="{FF2B5EF4-FFF2-40B4-BE49-F238E27FC236}">
                <a16:creationId xmlns:a16="http://schemas.microsoft.com/office/drawing/2014/main" xmlns="" id="{C6403066-148A-F842-BC75-5D06FC14F1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1693960" y="5102175"/>
            <a:ext cx="2687540" cy="17558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foreign domestic helper photoçåçæå°çµæ">
            <a:extLst>
              <a:ext uri="{FF2B5EF4-FFF2-40B4-BE49-F238E27FC236}">
                <a16:creationId xmlns:a16="http://schemas.microsoft.com/office/drawing/2014/main" xmlns="" id="{5C761524-D157-0C4F-B62A-281B78D5CC1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8999" y="4738688"/>
            <a:ext cx="3175001" cy="2119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006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A72F26DC-3668-E847-800E-7EA22943CDE6}"/>
              </a:ext>
            </a:extLst>
          </p:cNvPr>
          <p:cNvSpPr>
            <a:spLocks noGrp="1"/>
          </p:cNvSpPr>
          <p:nvPr>
            <p:ph type="title"/>
          </p:nvPr>
        </p:nvSpPr>
        <p:spPr/>
        <p:txBody>
          <a:bodyPr/>
          <a:lstStyle/>
          <a:p>
            <a:r>
              <a:rPr lang="en-GB" dirty="0"/>
              <a:t>Contents</a:t>
            </a:r>
          </a:p>
        </p:txBody>
      </p:sp>
      <p:sp>
        <p:nvSpPr>
          <p:cNvPr id="3" name="內容版面配置區 2">
            <a:extLst>
              <a:ext uri="{FF2B5EF4-FFF2-40B4-BE49-F238E27FC236}">
                <a16:creationId xmlns:a16="http://schemas.microsoft.com/office/drawing/2014/main" xmlns="" id="{089D51F6-3985-484C-A241-2E3F71E2802D}"/>
              </a:ext>
            </a:extLst>
          </p:cNvPr>
          <p:cNvSpPr>
            <a:spLocks noGrp="1"/>
          </p:cNvSpPr>
          <p:nvPr>
            <p:ph idx="1"/>
          </p:nvPr>
        </p:nvSpPr>
        <p:spPr>
          <a:xfrm>
            <a:off x="609598" y="2160590"/>
            <a:ext cx="7035801" cy="3880773"/>
          </a:xfrm>
        </p:spPr>
        <p:txBody>
          <a:bodyPr>
            <a:normAutofit/>
          </a:bodyPr>
          <a:lstStyle/>
          <a:p>
            <a:pPr marL="514350" indent="-514350">
              <a:buFont typeface="+mj-lt"/>
              <a:buAutoNum type="arabicPeriod"/>
            </a:pPr>
            <a:r>
              <a:rPr lang="en-US" altLang="zh-TW" sz="2800" dirty="0"/>
              <a:t>Introduction</a:t>
            </a:r>
            <a:r>
              <a:rPr lang="zh-TW" altLang="en-US" sz="2800" dirty="0"/>
              <a:t> </a:t>
            </a:r>
            <a:endParaRPr lang="en-US" altLang="zh-TW" sz="2800" dirty="0"/>
          </a:p>
          <a:p>
            <a:pPr marL="514350" indent="-514350">
              <a:buFont typeface="+mj-lt"/>
              <a:buAutoNum type="arabicPeriod"/>
            </a:pPr>
            <a:r>
              <a:rPr lang="en-US" altLang="zh-HK" sz="2800" dirty="0"/>
              <a:t>Foreign </a:t>
            </a:r>
            <a:r>
              <a:rPr lang="en-GB" altLang="zh-TW" sz="2800" dirty="0"/>
              <a:t>Domestic Helpers and Ageing-in-Place: Strengths and Challenges</a:t>
            </a:r>
          </a:p>
          <a:p>
            <a:pPr marL="514350" indent="-514350">
              <a:buFont typeface="+mj-lt"/>
              <a:buAutoNum type="arabicPeriod"/>
            </a:pPr>
            <a:r>
              <a:rPr lang="en-GB" altLang="zh-TW" sz="2800" dirty="0"/>
              <a:t>Overseas </a:t>
            </a:r>
            <a:r>
              <a:rPr lang="en-US" altLang="zh-HK" sz="2800" dirty="0"/>
              <a:t>Foreign </a:t>
            </a:r>
            <a:r>
              <a:rPr lang="en-GB" altLang="zh-TW" sz="2800" dirty="0"/>
              <a:t>Domestic Helpers Related Policies </a:t>
            </a:r>
          </a:p>
          <a:p>
            <a:pPr marL="514350" indent="-514350">
              <a:buFont typeface="+mj-lt"/>
              <a:buAutoNum type="arabicPeriod"/>
            </a:pPr>
            <a:r>
              <a:rPr lang="en-US" altLang="zh-HK" sz="2800" dirty="0"/>
              <a:t>Policy </a:t>
            </a:r>
            <a:r>
              <a:rPr lang="en-US" altLang="zh-HK" sz="2800" dirty="0" smtClean="0"/>
              <a:t>Recommendations</a:t>
            </a:r>
            <a:endParaRPr lang="en-US" altLang="zh-TW" sz="2800" dirty="0"/>
          </a:p>
        </p:txBody>
      </p:sp>
    </p:spTree>
    <p:extLst>
      <p:ext uri="{BB962C8B-B14F-4D97-AF65-F5344CB8AC3E}">
        <p14:creationId xmlns:p14="http://schemas.microsoft.com/office/powerpoint/2010/main" val="3323898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D7C68EC0-EB37-B14A-BFA5-E8879AA09CB7}"/>
              </a:ext>
            </a:extLst>
          </p:cNvPr>
          <p:cNvSpPr>
            <a:spLocks noGrp="1"/>
          </p:cNvSpPr>
          <p:nvPr>
            <p:ph type="title"/>
          </p:nvPr>
        </p:nvSpPr>
        <p:spPr/>
        <p:txBody>
          <a:bodyPr>
            <a:normAutofit/>
          </a:bodyPr>
          <a:lstStyle/>
          <a:p>
            <a:r>
              <a:rPr lang="en-GB" altLang="zh-HK" sz="3600" dirty="0"/>
              <a:t>Study 3: Method</a:t>
            </a:r>
            <a:endParaRPr lang="en-GB" sz="3600" dirty="0"/>
          </a:p>
        </p:txBody>
      </p:sp>
      <p:sp>
        <p:nvSpPr>
          <p:cNvPr id="3" name="內容版面配置區 2">
            <a:extLst>
              <a:ext uri="{FF2B5EF4-FFF2-40B4-BE49-F238E27FC236}">
                <a16:creationId xmlns:a16="http://schemas.microsoft.com/office/drawing/2014/main" xmlns="" id="{75B748C6-7F38-0E42-A89F-2BCC2E6068F8}"/>
              </a:ext>
            </a:extLst>
          </p:cNvPr>
          <p:cNvSpPr>
            <a:spLocks noGrp="1"/>
          </p:cNvSpPr>
          <p:nvPr>
            <p:ph idx="1"/>
          </p:nvPr>
        </p:nvSpPr>
        <p:spPr>
          <a:xfrm>
            <a:off x="609599" y="1930400"/>
            <a:ext cx="6667501" cy="4456110"/>
          </a:xfrm>
        </p:spPr>
        <p:txBody>
          <a:bodyPr>
            <a:noAutofit/>
          </a:bodyPr>
          <a:lstStyle/>
          <a:p>
            <a:pPr marL="0" indent="0">
              <a:buNone/>
            </a:pPr>
            <a:r>
              <a:rPr lang="en-US" altLang="zh-HK" sz="2000" b="1" dirty="0"/>
              <a:t>Measurements</a:t>
            </a:r>
          </a:p>
          <a:p>
            <a:pPr lvl="1"/>
            <a:r>
              <a:rPr lang="en-US" altLang="zh-HK" sz="2000" dirty="0"/>
              <a:t>Four dimensions of work relation (Ferris et al., 2009) are assessed, namely </a:t>
            </a:r>
            <a:r>
              <a:rPr lang="en-US" altLang="zh-HK" sz="2000" i="1" dirty="0"/>
              <a:t>instrumentality</a:t>
            </a:r>
            <a:r>
              <a:rPr lang="en-US" altLang="zh-HK" sz="2000" dirty="0"/>
              <a:t>, </a:t>
            </a:r>
            <a:r>
              <a:rPr lang="en-US" altLang="zh-HK" sz="2000" i="1" dirty="0"/>
              <a:t>emotional support, trust</a:t>
            </a:r>
            <a:r>
              <a:rPr lang="en-US" altLang="zh-HK" sz="2000" dirty="0"/>
              <a:t>, and </a:t>
            </a:r>
            <a:r>
              <a:rPr lang="en-US" altLang="zh-HK" sz="2000" i="1" dirty="0" smtClean="0"/>
              <a:t>affect. </a:t>
            </a:r>
            <a:r>
              <a:rPr lang="en-US" altLang="zh-HK" sz="2000" dirty="0" smtClean="0"/>
              <a:t>Same tools for both samples to facilitate </a:t>
            </a:r>
            <a:r>
              <a:rPr lang="en-US" altLang="zh-HK" sz="2000" dirty="0" err="1" smtClean="0"/>
              <a:t>comparsion</a:t>
            </a:r>
            <a:r>
              <a:rPr lang="en-US" altLang="zh-HK" sz="2000" dirty="0" smtClean="0"/>
              <a:t>.</a:t>
            </a:r>
            <a:endParaRPr lang="en-US" altLang="zh-HK" sz="2000" dirty="0"/>
          </a:p>
          <a:p>
            <a:pPr marL="571500" indent="-457200">
              <a:buFont typeface="+mj-lt"/>
              <a:buAutoNum type="alphaLcPeriod"/>
            </a:pPr>
            <a:r>
              <a:rPr lang="en-US" altLang="zh-HK" sz="2000" dirty="0">
                <a:solidFill>
                  <a:srgbClr val="7030A0"/>
                </a:solidFill>
              </a:rPr>
              <a:t>Instrument support (as </a:t>
            </a:r>
            <a:r>
              <a:rPr lang="en-US" altLang="zh-HK" sz="2000" i="1" dirty="0">
                <a:solidFill>
                  <a:srgbClr val="7030A0"/>
                </a:solidFill>
              </a:rPr>
              <a:t>instrumentality</a:t>
            </a:r>
            <a:r>
              <a:rPr lang="en-US" altLang="zh-HK" sz="2000" dirty="0">
                <a:solidFill>
                  <a:srgbClr val="7030A0"/>
                </a:solidFill>
              </a:rPr>
              <a:t>) </a:t>
            </a:r>
          </a:p>
          <a:p>
            <a:pPr lvl="1"/>
            <a:r>
              <a:rPr lang="en-US" altLang="zh-HK" sz="2000" dirty="0"/>
              <a:t>Measured by 8-item subscale of Adult Toolbox Social Relationship Scales (</a:t>
            </a:r>
            <a:r>
              <a:rPr lang="en-US" altLang="zh-HK" sz="2000" dirty="0" err="1"/>
              <a:t>Cyranowski</a:t>
            </a:r>
            <a:r>
              <a:rPr lang="en-US" altLang="zh-HK" sz="2000" dirty="0"/>
              <a:t> et al., 2013)</a:t>
            </a:r>
          </a:p>
          <a:p>
            <a:pPr lvl="2"/>
            <a:r>
              <a:rPr lang="en-US" altLang="zh-HK" sz="2000" dirty="0"/>
              <a:t>“I have (FDH) to help me if I’m sick in bed ”</a:t>
            </a:r>
          </a:p>
          <a:p>
            <a:pPr lvl="2"/>
            <a:r>
              <a:rPr lang="en-US" altLang="zh-HK" sz="2000" dirty="0"/>
              <a:t>“I can get help cleaning up around my home if I need it ”</a:t>
            </a:r>
          </a:p>
          <a:p>
            <a:endParaRPr lang="en-GB" sz="2000" dirty="0"/>
          </a:p>
        </p:txBody>
      </p:sp>
    </p:spTree>
    <p:extLst>
      <p:ext uri="{BB962C8B-B14F-4D97-AF65-F5344CB8AC3E}">
        <p14:creationId xmlns:p14="http://schemas.microsoft.com/office/powerpoint/2010/main" val="16381173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4AD75AE1-DAF9-6F4D-8F58-A07C0CB63335}"/>
              </a:ext>
            </a:extLst>
          </p:cNvPr>
          <p:cNvSpPr>
            <a:spLocks noGrp="1"/>
          </p:cNvSpPr>
          <p:nvPr>
            <p:ph type="title"/>
          </p:nvPr>
        </p:nvSpPr>
        <p:spPr>
          <a:xfrm>
            <a:off x="609599" y="330200"/>
            <a:ext cx="6347713" cy="914400"/>
          </a:xfrm>
        </p:spPr>
        <p:txBody>
          <a:bodyPr>
            <a:normAutofit/>
          </a:bodyPr>
          <a:lstStyle/>
          <a:p>
            <a:r>
              <a:rPr lang="en-GB" altLang="zh-HK" sz="3600" dirty="0"/>
              <a:t>Study 3: Method</a:t>
            </a:r>
            <a:endParaRPr lang="en-GB" sz="3600" dirty="0"/>
          </a:p>
        </p:txBody>
      </p:sp>
      <p:sp>
        <p:nvSpPr>
          <p:cNvPr id="3" name="內容版面配置區 2">
            <a:extLst>
              <a:ext uri="{FF2B5EF4-FFF2-40B4-BE49-F238E27FC236}">
                <a16:creationId xmlns:a16="http://schemas.microsoft.com/office/drawing/2014/main" xmlns="" id="{247A4892-30C2-174A-B085-5116E2D60CFC}"/>
              </a:ext>
            </a:extLst>
          </p:cNvPr>
          <p:cNvSpPr>
            <a:spLocks noGrp="1"/>
          </p:cNvSpPr>
          <p:nvPr>
            <p:ph idx="1"/>
          </p:nvPr>
        </p:nvSpPr>
        <p:spPr>
          <a:xfrm>
            <a:off x="419099" y="1126434"/>
            <a:ext cx="7837005" cy="5532273"/>
          </a:xfrm>
          <a:solidFill>
            <a:schemeClr val="bg1"/>
          </a:solidFill>
        </p:spPr>
        <p:txBody>
          <a:bodyPr>
            <a:noAutofit/>
          </a:bodyPr>
          <a:lstStyle/>
          <a:p>
            <a:pPr marL="0" indent="0">
              <a:buNone/>
            </a:pPr>
            <a:r>
              <a:rPr lang="en-US" altLang="zh-HK" sz="2000" b="1" dirty="0"/>
              <a:t>Measurements</a:t>
            </a:r>
          </a:p>
          <a:p>
            <a:pPr marL="571500" indent="-457200">
              <a:buFont typeface="+mj-lt"/>
              <a:buAutoNum type="alphaLcPeriod" startAt="2"/>
            </a:pPr>
            <a:r>
              <a:rPr lang="en-US" altLang="zh-HK" sz="2000" dirty="0">
                <a:solidFill>
                  <a:srgbClr val="7030A0"/>
                </a:solidFill>
              </a:rPr>
              <a:t>Emotional support</a:t>
            </a:r>
          </a:p>
          <a:p>
            <a:pPr lvl="1"/>
            <a:r>
              <a:rPr lang="en-US" altLang="zh-HK" sz="2000" dirty="0"/>
              <a:t>Measured by 8-item subscale of Adult Toolbox Social Relationship Scales (</a:t>
            </a:r>
            <a:r>
              <a:rPr lang="en-US" altLang="zh-HK" sz="2000" dirty="0" err="1"/>
              <a:t>Cyranowski</a:t>
            </a:r>
            <a:r>
              <a:rPr lang="en-US" altLang="zh-HK" sz="2000" dirty="0"/>
              <a:t> et al., 2013)</a:t>
            </a:r>
          </a:p>
          <a:p>
            <a:pPr lvl="2"/>
            <a:r>
              <a:rPr lang="en-US" altLang="zh-HK" sz="1600" dirty="0"/>
              <a:t>“I have someone who understands my problems”</a:t>
            </a:r>
          </a:p>
          <a:p>
            <a:pPr lvl="2"/>
            <a:r>
              <a:rPr lang="en-US" altLang="zh-HK" sz="1600" dirty="0"/>
              <a:t>“I have (FDH)to talk with when I have a bad day”</a:t>
            </a:r>
          </a:p>
          <a:p>
            <a:pPr marL="571500" lvl="0" indent="-457200">
              <a:buClr>
                <a:srgbClr val="6076B4"/>
              </a:buClr>
              <a:buFont typeface="+mj-lt"/>
              <a:buAutoNum type="alphaLcPeriod" startAt="3"/>
            </a:pPr>
            <a:r>
              <a:rPr lang="en-US" altLang="zh-HK" sz="2000" dirty="0">
                <a:solidFill>
                  <a:srgbClr val="7030A0"/>
                </a:solidFill>
              </a:rPr>
              <a:t>Affect-based trust, and cognition-based trust (as </a:t>
            </a:r>
            <a:r>
              <a:rPr lang="en-US" altLang="zh-HK" sz="2000" i="1" dirty="0">
                <a:solidFill>
                  <a:srgbClr val="7030A0"/>
                </a:solidFill>
              </a:rPr>
              <a:t>trust</a:t>
            </a:r>
            <a:r>
              <a:rPr lang="en-US" altLang="zh-HK" sz="2000" dirty="0">
                <a:solidFill>
                  <a:srgbClr val="7030A0"/>
                </a:solidFill>
              </a:rPr>
              <a:t>)</a:t>
            </a:r>
          </a:p>
          <a:p>
            <a:pPr lvl="1">
              <a:buClr>
                <a:srgbClr val="9C5252"/>
              </a:buClr>
            </a:pPr>
            <a:r>
              <a:rPr lang="en-US" altLang="zh-HK" sz="2000" dirty="0">
                <a:solidFill>
                  <a:prstClr val="black"/>
                </a:solidFill>
              </a:rPr>
              <a:t>Measured by Interpersonal Trust Measure (McAllister, 1995)</a:t>
            </a:r>
          </a:p>
          <a:p>
            <a:pPr lvl="2">
              <a:buClr>
                <a:srgbClr val="E68422"/>
              </a:buClr>
            </a:pPr>
            <a:r>
              <a:rPr lang="en-US" altLang="zh-HK" sz="1600" dirty="0">
                <a:solidFill>
                  <a:prstClr val="black"/>
                </a:solidFill>
              </a:rPr>
              <a:t>“We have a sharing relationship. We can both freely share our ideas, feelings, and hopes”</a:t>
            </a:r>
          </a:p>
          <a:p>
            <a:pPr lvl="2">
              <a:buClr>
                <a:srgbClr val="E68422"/>
              </a:buClr>
            </a:pPr>
            <a:r>
              <a:rPr lang="en-US" altLang="zh-HK" sz="1600" dirty="0">
                <a:solidFill>
                  <a:prstClr val="black"/>
                </a:solidFill>
              </a:rPr>
              <a:t>“I can talk freely to the elderly about difficulties I am having in life and know that he/she will want to listen”</a:t>
            </a:r>
          </a:p>
          <a:p>
            <a:pPr lvl="2">
              <a:buClr>
                <a:srgbClr val="E68422"/>
              </a:buClr>
            </a:pPr>
            <a:r>
              <a:rPr lang="en-US" altLang="zh-HK" sz="1600" dirty="0">
                <a:solidFill>
                  <a:prstClr val="black"/>
                </a:solidFill>
              </a:rPr>
              <a:t>“In the views of the elderly/primary caregiver, I approach my job with professionalism and dedication”</a:t>
            </a:r>
          </a:p>
          <a:p>
            <a:pPr lvl="2">
              <a:buClr>
                <a:srgbClr val="E68422"/>
              </a:buClr>
            </a:pPr>
            <a:r>
              <a:rPr lang="en-US" altLang="zh-HK" sz="1600" dirty="0">
                <a:solidFill>
                  <a:prstClr val="black"/>
                </a:solidFill>
              </a:rPr>
              <a:t>“The elderly can rely on me not to make his/her life more difficult by careless work”</a:t>
            </a:r>
          </a:p>
          <a:p>
            <a:endParaRPr lang="en-GB" sz="2000" dirty="0"/>
          </a:p>
        </p:txBody>
      </p:sp>
    </p:spTree>
    <p:extLst>
      <p:ext uri="{BB962C8B-B14F-4D97-AF65-F5344CB8AC3E}">
        <p14:creationId xmlns:p14="http://schemas.microsoft.com/office/powerpoint/2010/main" val="41562851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ED3863CA-C320-E84D-8BAF-B8DB4F4AA2F9}"/>
              </a:ext>
            </a:extLst>
          </p:cNvPr>
          <p:cNvSpPr>
            <a:spLocks noGrp="1"/>
          </p:cNvSpPr>
          <p:nvPr>
            <p:ph type="title"/>
          </p:nvPr>
        </p:nvSpPr>
        <p:spPr/>
        <p:txBody>
          <a:bodyPr>
            <a:normAutofit/>
          </a:bodyPr>
          <a:lstStyle/>
          <a:p>
            <a:r>
              <a:rPr lang="en-GB" altLang="zh-HK" sz="3600" dirty="0"/>
              <a:t>Study 3: Method</a:t>
            </a:r>
            <a:endParaRPr lang="en-GB" sz="3600" dirty="0"/>
          </a:p>
        </p:txBody>
      </p:sp>
      <p:sp>
        <p:nvSpPr>
          <p:cNvPr id="3" name="內容版面配置區 2">
            <a:extLst>
              <a:ext uri="{FF2B5EF4-FFF2-40B4-BE49-F238E27FC236}">
                <a16:creationId xmlns:a16="http://schemas.microsoft.com/office/drawing/2014/main" xmlns="" id="{8E5F3CE7-286C-034D-95A7-5942AA6D62FF}"/>
              </a:ext>
            </a:extLst>
          </p:cNvPr>
          <p:cNvSpPr>
            <a:spLocks noGrp="1"/>
          </p:cNvSpPr>
          <p:nvPr>
            <p:ph idx="1"/>
          </p:nvPr>
        </p:nvSpPr>
        <p:spPr>
          <a:xfrm>
            <a:off x="609598" y="1601790"/>
            <a:ext cx="6718301" cy="5002210"/>
          </a:xfrm>
        </p:spPr>
        <p:txBody>
          <a:bodyPr>
            <a:noAutofit/>
          </a:bodyPr>
          <a:lstStyle/>
          <a:p>
            <a:pPr marL="0" indent="0">
              <a:buNone/>
            </a:pPr>
            <a:r>
              <a:rPr lang="en-US" altLang="zh-HK" sz="2000" b="1" dirty="0"/>
              <a:t>Measurements</a:t>
            </a:r>
          </a:p>
          <a:p>
            <a:pPr marL="571500" indent="-457200">
              <a:buFont typeface="+mj-lt"/>
              <a:buAutoNum type="alphaLcPeriod" startAt="4"/>
            </a:pPr>
            <a:r>
              <a:rPr lang="en-US" altLang="zh-HK" sz="2000" dirty="0">
                <a:solidFill>
                  <a:srgbClr val="7030A0"/>
                </a:solidFill>
              </a:rPr>
              <a:t>Social attraction, and task attraction (as </a:t>
            </a:r>
            <a:r>
              <a:rPr lang="en-US" altLang="zh-HK" sz="2000" i="1" dirty="0">
                <a:solidFill>
                  <a:srgbClr val="7030A0"/>
                </a:solidFill>
              </a:rPr>
              <a:t>affect</a:t>
            </a:r>
            <a:r>
              <a:rPr lang="en-US" altLang="zh-HK" sz="2000" dirty="0">
                <a:solidFill>
                  <a:srgbClr val="7030A0"/>
                </a:solidFill>
              </a:rPr>
              <a:t>)</a:t>
            </a:r>
          </a:p>
          <a:p>
            <a:pPr lvl="1"/>
            <a:r>
              <a:rPr lang="en-US" altLang="zh-HK" sz="2000" dirty="0"/>
              <a:t>Measured by two 5-item subscales of Interpersonal Attraction Measure (McCroskey &amp; McCain, 1974)</a:t>
            </a:r>
          </a:p>
          <a:p>
            <a:pPr lvl="2"/>
            <a:r>
              <a:rPr lang="en-US" altLang="zh-HK" sz="1600" dirty="0"/>
              <a:t>“I think the elderly could be a friend of mine”</a:t>
            </a:r>
          </a:p>
          <a:p>
            <a:pPr lvl="2"/>
            <a:r>
              <a:rPr lang="en-US" altLang="zh-HK" sz="1600" dirty="0"/>
              <a:t>“I just wouldn’t fit into the elderly’s circle of friends”</a:t>
            </a:r>
          </a:p>
          <a:p>
            <a:pPr lvl="2"/>
            <a:r>
              <a:rPr lang="en-US" altLang="zh-HK" sz="1600" dirty="0"/>
              <a:t>“The elderly couldn't get anything accomplished with me”</a:t>
            </a:r>
          </a:p>
          <a:p>
            <a:pPr lvl="2"/>
            <a:r>
              <a:rPr lang="en-US" altLang="zh-HK" sz="1600" dirty="0"/>
              <a:t>“The elderly won’t regard me as a poor problem solver”</a:t>
            </a:r>
          </a:p>
          <a:p>
            <a:pPr lvl="1"/>
            <a:endParaRPr lang="en-US" altLang="zh-HK" sz="2000" dirty="0"/>
          </a:p>
          <a:p>
            <a:pPr lvl="1"/>
            <a:r>
              <a:rPr lang="en-US" altLang="zh-HK" sz="2000" i="1" dirty="0">
                <a:solidFill>
                  <a:srgbClr val="0070C0"/>
                </a:solidFill>
              </a:rPr>
              <a:t>All scales use 5-point Likert format, the higher the score, the higher the value</a:t>
            </a:r>
          </a:p>
          <a:p>
            <a:endParaRPr lang="en-GB" sz="2000" dirty="0"/>
          </a:p>
        </p:txBody>
      </p:sp>
    </p:spTree>
    <p:extLst>
      <p:ext uri="{BB962C8B-B14F-4D97-AF65-F5344CB8AC3E}">
        <p14:creationId xmlns:p14="http://schemas.microsoft.com/office/powerpoint/2010/main" val="40018382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59DB21F7-AC0A-7747-8FF1-373223CA09AE}"/>
              </a:ext>
            </a:extLst>
          </p:cNvPr>
          <p:cNvSpPr>
            <a:spLocks noGrp="1"/>
          </p:cNvSpPr>
          <p:nvPr>
            <p:ph type="title"/>
          </p:nvPr>
        </p:nvSpPr>
        <p:spPr/>
        <p:txBody>
          <a:bodyPr>
            <a:normAutofit/>
          </a:bodyPr>
          <a:lstStyle/>
          <a:p>
            <a:r>
              <a:rPr lang="en-GB" altLang="zh-HK" sz="3600" dirty="0"/>
              <a:t>Study 3: Results</a:t>
            </a:r>
            <a:endParaRPr lang="en-GB" sz="3600" dirty="0"/>
          </a:p>
        </p:txBody>
      </p:sp>
      <p:sp>
        <p:nvSpPr>
          <p:cNvPr id="3" name="內容版面配置區 2">
            <a:extLst>
              <a:ext uri="{FF2B5EF4-FFF2-40B4-BE49-F238E27FC236}">
                <a16:creationId xmlns:a16="http://schemas.microsoft.com/office/drawing/2014/main" xmlns="" id="{327F5DCE-77DC-514E-B110-9588B0A66F6C}"/>
              </a:ext>
            </a:extLst>
          </p:cNvPr>
          <p:cNvSpPr>
            <a:spLocks noGrp="1"/>
          </p:cNvSpPr>
          <p:nvPr>
            <p:ph idx="1"/>
          </p:nvPr>
        </p:nvSpPr>
        <p:spPr>
          <a:xfrm>
            <a:off x="628650" y="1684336"/>
            <a:ext cx="7042150" cy="1931988"/>
          </a:xfrm>
        </p:spPr>
        <p:txBody>
          <a:bodyPr>
            <a:normAutofit/>
          </a:bodyPr>
          <a:lstStyle/>
          <a:p>
            <a:pPr marL="114300" indent="0">
              <a:buNone/>
            </a:pPr>
            <a:r>
              <a:rPr lang="en-US" altLang="zh-HK" sz="2000" b="1" dirty="0"/>
              <a:t>Dyadic perceptual differences</a:t>
            </a:r>
          </a:p>
          <a:p>
            <a:r>
              <a:rPr lang="en-US" altLang="zh-HK" sz="2000" dirty="0"/>
              <a:t>Paired </a:t>
            </a:r>
            <a:r>
              <a:rPr lang="en-US" altLang="zh-HK" sz="2000" i="1" dirty="0"/>
              <a:t>t</a:t>
            </a:r>
            <a:r>
              <a:rPr lang="en-US" altLang="zh-HK" sz="2000" dirty="0"/>
              <a:t>-tests revealed significant differences on all work relation qualities (except task attraction) perceived by elders and provided by FDHs</a:t>
            </a:r>
          </a:p>
          <a:p>
            <a:endParaRPr lang="en-GB" sz="2000" dirty="0"/>
          </a:p>
        </p:txBody>
      </p:sp>
      <p:pic>
        <p:nvPicPr>
          <p:cNvPr id="4" name="Picture 2">
            <a:extLst>
              <a:ext uri="{FF2B5EF4-FFF2-40B4-BE49-F238E27FC236}">
                <a16:creationId xmlns:a16="http://schemas.microsoft.com/office/drawing/2014/main" xmlns="" id="{C00E4DF2-4E02-B04B-A5A9-6006300DCB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3336924"/>
            <a:ext cx="7762875" cy="3190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10131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C84BCA17-E801-F646-8AD2-3BFC4233DDD6}"/>
              </a:ext>
            </a:extLst>
          </p:cNvPr>
          <p:cNvSpPr>
            <a:spLocks noGrp="1"/>
          </p:cNvSpPr>
          <p:nvPr>
            <p:ph type="title"/>
          </p:nvPr>
        </p:nvSpPr>
        <p:spPr/>
        <p:txBody>
          <a:bodyPr>
            <a:normAutofit/>
          </a:bodyPr>
          <a:lstStyle/>
          <a:p>
            <a:r>
              <a:rPr lang="en-GB" altLang="zh-HK" sz="3600" dirty="0"/>
              <a:t>Study 3: Results</a:t>
            </a:r>
            <a:endParaRPr lang="en-GB" sz="3600" dirty="0"/>
          </a:p>
        </p:txBody>
      </p:sp>
      <p:sp>
        <p:nvSpPr>
          <p:cNvPr id="3" name="內容版面配置區 2">
            <a:extLst>
              <a:ext uri="{FF2B5EF4-FFF2-40B4-BE49-F238E27FC236}">
                <a16:creationId xmlns:a16="http://schemas.microsoft.com/office/drawing/2014/main" xmlns="" id="{8403C42F-ED1E-354F-99CD-71B384D95FA7}"/>
              </a:ext>
            </a:extLst>
          </p:cNvPr>
          <p:cNvSpPr>
            <a:spLocks noGrp="1"/>
          </p:cNvSpPr>
          <p:nvPr>
            <p:ph idx="1"/>
          </p:nvPr>
        </p:nvSpPr>
        <p:spPr>
          <a:xfrm>
            <a:off x="609598" y="1701800"/>
            <a:ext cx="6731002" cy="4648200"/>
          </a:xfrm>
        </p:spPr>
        <p:txBody>
          <a:bodyPr>
            <a:normAutofit fontScale="92500" lnSpcReduction="10000"/>
          </a:bodyPr>
          <a:lstStyle/>
          <a:p>
            <a:pPr marL="114300" indent="0">
              <a:buNone/>
            </a:pPr>
            <a:r>
              <a:rPr lang="en-US" altLang="zh-HK" sz="2200" b="1" dirty="0"/>
              <a:t>Dyadic perceptual differences</a:t>
            </a:r>
          </a:p>
          <a:p>
            <a:pPr marL="571500" indent="-457200">
              <a:buFont typeface="+mj-lt"/>
              <a:buAutoNum type="arabicPeriod"/>
            </a:pPr>
            <a:r>
              <a:rPr lang="en-US" altLang="zh-HK" sz="2200" dirty="0"/>
              <a:t>FDHs tended to claim that they provided more </a:t>
            </a:r>
            <a:r>
              <a:rPr lang="en-US" altLang="zh-HK" sz="2200" dirty="0" smtClean="0"/>
              <a:t>instrumental </a:t>
            </a:r>
            <a:r>
              <a:rPr lang="en-US" altLang="zh-HK" sz="2200" dirty="0"/>
              <a:t>(</a:t>
            </a:r>
            <a:r>
              <a:rPr lang="en-US" altLang="zh-HK" sz="2200" i="1" dirty="0"/>
              <a:t>t</a:t>
            </a:r>
            <a:r>
              <a:rPr lang="en-US" altLang="zh-HK" sz="2200" dirty="0"/>
              <a:t> = </a:t>
            </a:r>
            <a:r>
              <a:rPr lang="en-US" altLang="zh-HK" sz="2200" dirty="0">
                <a:sym typeface="Symbol"/>
              </a:rPr>
              <a:t></a:t>
            </a:r>
            <a:r>
              <a:rPr lang="en-US" altLang="zh-HK" sz="2200" dirty="0"/>
              <a:t>2.58, </a:t>
            </a:r>
            <a:r>
              <a:rPr lang="en-US" altLang="zh-HK" sz="2200" i="1" dirty="0"/>
              <a:t>p</a:t>
            </a:r>
            <a:r>
              <a:rPr lang="en-US" altLang="zh-HK" sz="2200" dirty="0"/>
              <a:t> &lt; 0.05) and emotional supports (</a:t>
            </a:r>
            <a:r>
              <a:rPr lang="en-US" altLang="zh-HK" sz="2200" i="1" dirty="0"/>
              <a:t>t</a:t>
            </a:r>
            <a:r>
              <a:rPr lang="en-US" altLang="zh-HK" sz="2200" dirty="0"/>
              <a:t> = </a:t>
            </a:r>
            <a:r>
              <a:rPr lang="en-US" altLang="zh-HK" sz="2200" dirty="0">
                <a:sym typeface="Symbol"/>
              </a:rPr>
              <a:t></a:t>
            </a:r>
            <a:r>
              <a:rPr lang="en-US" altLang="zh-HK" sz="2200" dirty="0"/>
              <a:t>15.57, </a:t>
            </a:r>
            <a:r>
              <a:rPr lang="en-US" altLang="zh-HK" sz="2200" i="1" dirty="0"/>
              <a:t>p</a:t>
            </a:r>
            <a:r>
              <a:rPr lang="en-US" altLang="zh-HK" sz="2200" dirty="0"/>
              <a:t> &lt; 0.01), than that perceived by elders.</a:t>
            </a:r>
          </a:p>
          <a:p>
            <a:pPr lvl="1"/>
            <a:r>
              <a:rPr lang="en-US" altLang="zh-HK" dirty="0"/>
              <a:t>Elderly might tend to underestimate the support provided by FDHs, particular the </a:t>
            </a:r>
            <a:r>
              <a:rPr lang="en-US" altLang="zh-HK" dirty="0" smtClean="0"/>
              <a:t>emotional </a:t>
            </a:r>
            <a:r>
              <a:rPr lang="en-US" altLang="zh-HK" dirty="0"/>
              <a:t>support.</a:t>
            </a:r>
          </a:p>
          <a:p>
            <a:pPr marL="571500" indent="-457200">
              <a:buFont typeface="+mj-lt"/>
              <a:buAutoNum type="arabicPeriod"/>
            </a:pPr>
            <a:r>
              <a:rPr lang="en-US" altLang="zh-HK" sz="2200" dirty="0"/>
              <a:t>Trust of FDHs towards elders was much likely affect-based (</a:t>
            </a:r>
            <a:r>
              <a:rPr lang="en-US" altLang="zh-HK" sz="2200" i="1" dirty="0"/>
              <a:t>t</a:t>
            </a:r>
            <a:r>
              <a:rPr lang="en-US" altLang="zh-HK" sz="2200" dirty="0"/>
              <a:t> = </a:t>
            </a:r>
            <a:r>
              <a:rPr lang="en-US" altLang="zh-HK" sz="2200" dirty="0">
                <a:sym typeface="Symbol"/>
              </a:rPr>
              <a:t></a:t>
            </a:r>
            <a:r>
              <a:rPr lang="en-US" altLang="zh-HK" sz="2200" dirty="0"/>
              <a:t>4.23, </a:t>
            </a:r>
            <a:r>
              <a:rPr lang="en-US" altLang="zh-HK" sz="2200" i="1" dirty="0"/>
              <a:t>p</a:t>
            </a:r>
            <a:r>
              <a:rPr lang="en-US" altLang="zh-HK" sz="2200" dirty="0"/>
              <a:t> &lt; 0.01), while trust of elderly towards FDHs was much likely cognition-based (</a:t>
            </a:r>
            <a:r>
              <a:rPr lang="en-US" altLang="zh-HK" sz="2200" i="1" dirty="0"/>
              <a:t>t</a:t>
            </a:r>
            <a:r>
              <a:rPr lang="en-US" altLang="zh-HK" sz="2200" dirty="0"/>
              <a:t> = 3.00, </a:t>
            </a:r>
            <a:r>
              <a:rPr lang="en-US" altLang="zh-HK" sz="2200" i="1" dirty="0"/>
              <a:t>p</a:t>
            </a:r>
            <a:r>
              <a:rPr lang="en-US" altLang="zh-HK" sz="2200" dirty="0"/>
              <a:t> &lt; 0.01)</a:t>
            </a:r>
          </a:p>
          <a:p>
            <a:pPr marL="571500" indent="-457200">
              <a:buFont typeface="+mj-lt"/>
              <a:buAutoNum type="arabicPeriod"/>
            </a:pPr>
            <a:r>
              <a:rPr lang="en-US" altLang="zh-HK" sz="2200" dirty="0"/>
              <a:t>Social attraction, but not task attraction, was perceived as higher in FDHs (</a:t>
            </a:r>
            <a:r>
              <a:rPr lang="en-US" altLang="zh-HK" sz="2200" i="1" dirty="0"/>
              <a:t>t</a:t>
            </a:r>
            <a:r>
              <a:rPr lang="en-US" altLang="zh-HK" sz="2200" dirty="0"/>
              <a:t> = </a:t>
            </a:r>
            <a:r>
              <a:rPr lang="en-US" altLang="zh-HK" sz="2200" dirty="0">
                <a:sym typeface="Symbol"/>
              </a:rPr>
              <a:t></a:t>
            </a:r>
            <a:r>
              <a:rPr lang="en-US" altLang="zh-HK" sz="2200" dirty="0"/>
              <a:t>5.41, </a:t>
            </a:r>
            <a:r>
              <a:rPr lang="en-US" altLang="zh-HK" sz="2200" i="1" dirty="0"/>
              <a:t>p</a:t>
            </a:r>
            <a:r>
              <a:rPr lang="en-US" altLang="zh-HK" sz="2200" dirty="0"/>
              <a:t> &lt; 0.01), compared to elderly.</a:t>
            </a:r>
          </a:p>
          <a:p>
            <a:endParaRPr lang="en-GB" dirty="0"/>
          </a:p>
        </p:txBody>
      </p:sp>
    </p:spTree>
    <p:extLst>
      <p:ext uri="{BB962C8B-B14F-4D97-AF65-F5344CB8AC3E}">
        <p14:creationId xmlns:p14="http://schemas.microsoft.com/office/powerpoint/2010/main" val="41616416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C4B2CA58-5EA3-C545-8144-31D8C6CBFCF3}"/>
              </a:ext>
            </a:extLst>
          </p:cNvPr>
          <p:cNvSpPr>
            <a:spLocks noGrp="1"/>
          </p:cNvSpPr>
          <p:nvPr>
            <p:ph type="title"/>
          </p:nvPr>
        </p:nvSpPr>
        <p:spPr>
          <a:xfrm>
            <a:off x="533398" y="647700"/>
            <a:ext cx="6870701" cy="888023"/>
          </a:xfrm>
        </p:spPr>
        <p:txBody>
          <a:bodyPr>
            <a:normAutofit/>
          </a:bodyPr>
          <a:lstStyle/>
          <a:p>
            <a:r>
              <a:rPr lang="en-GB" altLang="zh-HK" sz="3600" dirty="0"/>
              <a:t>Study 3: Discussion &amp; conclusion</a:t>
            </a:r>
            <a:endParaRPr lang="en-GB" sz="3600" dirty="0"/>
          </a:p>
        </p:txBody>
      </p:sp>
      <p:sp>
        <p:nvSpPr>
          <p:cNvPr id="3" name="內容版面配置區 2">
            <a:extLst>
              <a:ext uri="{FF2B5EF4-FFF2-40B4-BE49-F238E27FC236}">
                <a16:creationId xmlns:a16="http://schemas.microsoft.com/office/drawing/2014/main" xmlns="" id="{27BA75C7-A3D2-E548-9C67-0B938FE3DA83}"/>
              </a:ext>
            </a:extLst>
          </p:cNvPr>
          <p:cNvSpPr>
            <a:spLocks noGrp="1"/>
          </p:cNvSpPr>
          <p:nvPr>
            <p:ph idx="1"/>
          </p:nvPr>
        </p:nvSpPr>
        <p:spPr>
          <a:xfrm>
            <a:off x="609598" y="1769208"/>
            <a:ext cx="6718302" cy="4330700"/>
          </a:xfrm>
        </p:spPr>
        <p:txBody>
          <a:bodyPr>
            <a:normAutofit/>
          </a:bodyPr>
          <a:lstStyle/>
          <a:p>
            <a:r>
              <a:rPr lang="en-US" altLang="zh-HK" sz="2200" dirty="0"/>
              <a:t>The study finds dyadic discrepancies in perceived work relation qualities</a:t>
            </a:r>
          </a:p>
          <a:p>
            <a:pPr marL="868680" lvl="1" indent="-457200">
              <a:buFont typeface="+mj-lt"/>
              <a:buAutoNum type="arabicPeriod"/>
            </a:pPr>
            <a:r>
              <a:rPr lang="en-US" altLang="zh-HK" dirty="0"/>
              <a:t>Elderly might tend to underestimate the emotional support provided by FDHs</a:t>
            </a:r>
          </a:p>
          <a:p>
            <a:pPr marL="868680" lvl="1" indent="-457200">
              <a:buFont typeface="+mj-lt"/>
              <a:buAutoNum type="arabicPeriod"/>
            </a:pPr>
            <a:r>
              <a:rPr lang="en-US" altLang="zh-HK" dirty="0"/>
              <a:t>Trust of elderly towards FDHs was more likely to be cognition-based, suggesting a need to build a wholistic sense of trust among elders. </a:t>
            </a:r>
          </a:p>
          <a:p>
            <a:r>
              <a:rPr lang="en-US" altLang="zh-HK" sz="2200" dirty="0"/>
              <a:t>Possible misunderstanding or mismatch between elderly and FDHs in their expectation on their relationship: elders tend to be more task-oriented, while FDHs tend to be more social-oriented. </a:t>
            </a:r>
          </a:p>
          <a:p>
            <a:endParaRPr lang="en-GB" dirty="0"/>
          </a:p>
        </p:txBody>
      </p:sp>
    </p:spTree>
    <p:extLst>
      <p:ext uri="{BB962C8B-B14F-4D97-AF65-F5344CB8AC3E}">
        <p14:creationId xmlns:p14="http://schemas.microsoft.com/office/powerpoint/2010/main" val="35047808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5494AF0E-4CC7-FA4D-9ED5-6ABACA0E1395}"/>
              </a:ext>
            </a:extLst>
          </p:cNvPr>
          <p:cNvSpPr>
            <a:spLocks noGrp="1"/>
          </p:cNvSpPr>
          <p:nvPr>
            <p:ph type="title"/>
          </p:nvPr>
        </p:nvSpPr>
        <p:spPr>
          <a:xfrm>
            <a:off x="609598" y="138784"/>
            <a:ext cx="6724456" cy="939800"/>
          </a:xfrm>
        </p:spPr>
        <p:txBody>
          <a:bodyPr>
            <a:noAutofit/>
          </a:bodyPr>
          <a:lstStyle/>
          <a:p>
            <a:r>
              <a:rPr lang="en-GB" sz="3200" dirty="0" smtClean="0"/>
              <a:t>Conclusion: </a:t>
            </a:r>
            <a:r>
              <a:rPr lang="en-US" sz="3200" dirty="0" smtClean="0"/>
              <a:t>a Viable </a:t>
            </a:r>
            <a:r>
              <a:rPr lang="en-US" sz="3200" dirty="0"/>
              <a:t>Alternative Long-term Care Option</a:t>
            </a:r>
            <a:r>
              <a:rPr lang="en-GB" sz="3200" dirty="0" smtClean="0"/>
              <a:t> </a:t>
            </a:r>
            <a:endParaRPr lang="en-GB" sz="3200" dirty="0"/>
          </a:p>
        </p:txBody>
      </p:sp>
      <p:sp>
        <p:nvSpPr>
          <p:cNvPr id="3" name="內容版面配置區 2">
            <a:extLst>
              <a:ext uri="{FF2B5EF4-FFF2-40B4-BE49-F238E27FC236}">
                <a16:creationId xmlns:a16="http://schemas.microsoft.com/office/drawing/2014/main" xmlns="" id="{ED4F9E43-44F7-8E49-A34A-27225184020A}"/>
              </a:ext>
            </a:extLst>
          </p:cNvPr>
          <p:cNvSpPr>
            <a:spLocks noGrp="1"/>
          </p:cNvSpPr>
          <p:nvPr>
            <p:ph idx="1"/>
          </p:nvPr>
        </p:nvSpPr>
        <p:spPr>
          <a:xfrm>
            <a:off x="282804" y="1295400"/>
            <a:ext cx="7184796" cy="5308600"/>
          </a:xfrm>
        </p:spPr>
        <p:txBody>
          <a:bodyPr>
            <a:noAutofit/>
          </a:bodyPr>
          <a:lstStyle/>
          <a:p>
            <a:pPr marL="514350" indent="-514350">
              <a:buFont typeface="+mj-lt"/>
              <a:buAutoNum type="arabicPeriod"/>
            </a:pPr>
            <a:r>
              <a:rPr lang="en-GB" altLang="zh-HK" dirty="0">
                <a:latin typeface="Times New Roman" panose="02020603050405020304" pitchFamily="18" charset="0"/>
                <a:cs typeface="Times New Roman" panose="02020603050405020304" pitchFamily="18" charset="0"/>
              </a:rPr>
              <a:t>FDHs can </a:t>
            </a:r>
            <a:r>
              <a:rPr lang="en-GB" altLang="zh-HK" b="1" dirty="0">
                <a:latin typeface="Times New Roman" panose="02020603050405020304" pitchFamily="18" charset="0"/>
                <a:cs typeface="Times New Roman" panose="02020603050405020304" pitchFamily="18" charset="0"/>
              </a:rPr>
              <a:t>provide daily care to frail elders</a:t>
            </a:r>
            <a:r>
              <a:rPr lang="en-GB" altLang="zh-HK" dirty="0">
                <a:latin typeface="Times New Roman" panose="02020603050405020304" pitchFamily="18" charset="0"/>
                <a:cs typeface="Times New Roman" panose="02020603050405020304" pitchFamily="18" charset="0"/>
              </a:rPr>
              <a:t>, but the family caregivers still need to take up some caregiving tasks</a:t>
            </a:r>
            <a:endParaRPr lang="en-GB" altLang="zh-HK" dirty="0" smtClean="0">
              <a:latin typeface="Times New Roman" panose="02020603050405020304" pitchFamily="18" charset="0"/>
              <a:cs typeface="Times New Roman" panose="02020603050405020304" pitchFamily="18" charset="0"/>
            </a:endParaRPr>
          </a:p>
          <a:p>
            <a:pPr marL="514350" indent="-514350">
              <a:buFont typeface="+mj-lt"/>
              <a:buAutoNum type="arabicPeriod"/>
            </a:pPr>
            <a:r>
              <a:rPr lang="en-GB" altLang="zh-HK" dirty="0" smtClean="0">
                <a:latin typeface="Times New Roman" panose="02020603050405020304" pitchFamily="18" charset="0"/>
                <a:cs typeface="Times New Roman" panose="02020603050405020304" pitchFamily="18" charset="0"/>
              </a:rPr>
              <a:t>FDHs </a:t>
            </a:r>
            <a:r>
              <a:rPr lang="en-GB" altLang="zh-HK" dirty="0">
                <a:latin typeface="Times New Roman" panose="02020603050405020304" pitchFamily="18" charset="0"/>
                <a:cs typeface="Times New Roman" panose="02020603050405020304" pitchFamily="18" charset="0"/>
              </a:rPr>
              <a:t>not only took care of frail elders, but </a:t>
            </a:r>
            <a:r>
              <a:rPr lang="en-GB" altLang="zh-HK" dirty="0" smtClean="0">
                <a:latin typeface="Times New Roman" panose="02020603050405020304" pitchFamily="18" charset="0"/>
                <a:cs typeface="Times New Roman" panose="02020603050405020304" pitchFamily="18" charset="0"/>
              </a:rPr>
              <a:t>also </a:t>
            </a:r>
            <a:r>
              <a:rPr lang="en-GB" altLang="zh-HK" b="1" dirty="0">
                <a:latin typeface="Times New Roman" panose="02020603050405020304" pitchFamily="18" charset="0"/>
                <a:cs typeface="Times New Roman" panose="02020603050405020304" pitchFamily="18" charset="0"/>
              </a:rPr>
              <a:t>reduce caregiving distress </a:t>
            </a:r>
            <a:r>
              <a:rPr lang="en-GB" altLang="zh-HK" dirty="0">
                <a:latin typeface="Times New Roman" panose="02020603050405020304" pitchFamily="18" charset="0"/>
                <a:cs typeface="Times New Roman" panose="02020603050405020304" pitchFamily="18" charset="0"/>
              </a:rPr>
              <a:t>of spousal caregivers. </a:t>
            </a:r>
            <a:endParaRPr lang="zh-TW" altLang="zh-HK" dirty="0">
              <a:latin typeface="Times New Roman" panose="02020603050405020304" pitchFamily="18" charset="0"/>
              <a:cs typeface="Times New Roman" panose="02020603050405020304" pitchFamily="18" charset="0"/>
            </a:endParaRPr>
          </a:p>
          <a:p>
            <a:pPr marL="514350" indent="-514350">
              <a:buFont typeface="+mj-lt"/>
              <a:buAutoNum type="arabicPeriod"/>
            </a:pPr>
            <a:r>
              <a:rPr lang="en-US" altLang="zh-HK" b="1" dirty="0" smtClean="0">
                <a:latin typeface="Times New Roman" panose="02020603050405020304" pitchFamily="18" charset="0"/>
                <a:cs typeface="Times New Roman" panose="02020603050405020304" pitchFamily="18" charset="0"/>
              </a:rPr>
              <a:t>FDHs </a:t>
            </a:r>
            <a:r>
              <a:rPr lang="en-US" altLang="zh-HK" b="1" dirty="0">
                <a:latin typeface="Times New Roman" panose="02020603050405020304" pitchFamily="18" charset="0"/>
                <a:cs typeface="Times New Roman" panose="02020603050405020304" pitchFamily="18" charset="0"/>
              </a:rPr>
              <a:t>could facilitate ageing-in-place  </a:t>
            </a:r>
          </a:p>
          <a:p>
            <a:pPr marL="731520" lvl="1" indent="-457200"/>
            <a:r>
              <a:rPr lang="en-US" altLang="zh-HK" sz="1800" dirty="0">
                <a:latin typeface="Times New Roman" panose="02020603050405020304" pitchFamily="18" charset="0"/>
                <a:cs typeface="Times New Roman" panose="02020603050405020304" pitchFamily="18" charset="0"/>
              </a:rPr>
              <a:t>Allowing elders to remain living in the area with which they are familiar for as long as they wish (</a:t>
            </a:r>
            <a:r>
              <a:rPr lang="en-US" altLang="zh-HK" sz="1800" dirty="0" err="1">
                <a:latin typeface="Times New Roman" panose="02020603050405020304" pitchFamily="18" charset="0"/>
                <a:cs typeface="Times New Roman" panose="02020603050405020304" pitchFamily="18" charset="0"/>
              </a:rPr>
              <a:t>Heuman</a:t>
            </a:r>
            <a:r>
              <a:rPr lang="en-US" altLang="zh-HK" sz="1800" dirty="0">
                <a:latin typeface="Times New Roman" panose="02020603050405020304" pitchFamily="18" charset="0"/>
                <a:cs typeface="Times New Roman" panose="02020603050405020304" pitchFamily="18" charset="0"/>
              </a:rPr>
              <a:t> &amp; </a:t>
            </a:r>
            <a:r>
              <a:rPr lang="en-US" altLang="zh-HK" sz="1800" dirty="0" err="1">
                <a:latin typeface="Times New Roman" panose="02020603050405020304" pitchFamily="18" charset="0"/>
                <a:cs typeface="Times New Roman" panose="02020603050405020304" pitchFamily="18" charset="0"/>
              </a:rPr>
              <a:t>Boldy</a:t>
            </a:r>
            <a:r>
              <a:rPr lang="en-US" altLang="zh-HK" sz="1800" dirty="0">
                <a:latin typeface="Times New Roman" panose="02020603050405020304" pitchFamily="18" charset="0"/>
                <a:cs typeface="Times New Roman" panose="02020603050405020304" pitchFamily="18" charset="0"/>
              </a:rPr>
              <a:t>, 1993; </a:t>
            </a:r>
            <a:r>
              <a:rPr lang="en-US" altLang="zh-HK" sz="1800" dirty="0" err="1">
                <a:latin typeface="Times New Roman" panose="02020603050405020304" pitchFamily="18" charset="0"/>
                <a:cs typeface="Times New Roman" panose="02020603050405020304" pitchFamily="18" charset="0"/>
              </a:rPr>
              <a:t>Holosko</a:t>
            </a:r>
            <a:r>
              <a:rPr lang="en-US" altLang="zh-HK" sz="1800" dirty="0">
                <a:latin typeface="Times New Roman" panose="02020603050405020304" pitchFamily="18" charset="0"/>
                <a:cs typeface="Times New Roman" panose="02020603050405020304" pitchFamily="18" charset="0"/>
              </a:rPr>
              <a:t> &amp; </a:t>
            </a:r>
            <a:r>
              <a:rPr lang="en-US" altLang="zh-HK" sz="1800" dirty="0" err="1">
                <a:latin typeface="Times New Roman" panose="02020603050405020304" pitchFamily="18" charset="0"/>
                <a:cs typeface="Times New Roman" panose="02020603050405020304" pitchFamily="18" charset="0"/>
              </a:rPr>
              <a:t>Feit</a:t>
            </a:r>
            <a:r>
              <a:rPr lang="en-US" altLang="zh-HK" sz="1800" dirty="0">
                <a:latin typeface="Times New Roman" panose="02020603050405020304" pitchFamily="18" charset="0"/>
                <a:cs typeface="Times New Roman" panose="02020603050405020304" pitchFamily="18" charset="0"/>
              </a:rPr>
              <a:t>, </a:t>
            </a:r>
            <a:r>
              <a:rPr lang="en-US" altLang="zh-HK" sz="1800" dirty="0" smtClean="0">
                <a:latin typeface="Times New Roman" panose="02020603050405020304" pitchFamily="18" charset="0"/>
                <a:cs typeface="Times New Roman" panose="02020603050405020304" pitchFamily="18" charset="0"/>
              </a:rPr>
              <a:t>2004)</a:t>
            </a:r>
            <a:endParaRPr lang="en-US" altLang="zh-HK" sz="1800" dirty="0">
              <a:latin typeface="Times New Roman" panose="02020603050405020304" pitchFamily="18" charset="0"/>
              <a:cs typeface="Times New Roman" panose="02020603050405020304" pitchFamily="18" charset="0"/>
            </a:endParaRPr>
          </a:p>
          <a:p>
            <a:pPr marL="514350" indent="-514350">
              <a:buFont typeface="+mj-lt"/>
              <a:buAutoNum type="arabicPeriod"/>
            </a:pPr>
            <a:r>
              <a:rPr lang="en-US" altLang="zh-HK" dirty="0" smtClean="0">
                <a:latin typeface="Times New Roman" panose="02020603050405020304" pitchFamily="18" charset="0"/>
                <a:cs typeface="Times New Roman" panose="02020603050405020304" pitchFamily="18" charset="0"/>
              </a:rPr>
              <a:t>Can </a:t>
            </a:r>
            <a:r>
              <a:rPr lang="en-US" altLang="zh-HK" b="1" dirty="0" smtClean="0">
                <a:latin typeface="Times New Roman" panose="02020603050405020304" pitchFamily="18" charset="0"/>
                <a:cs typeface="Times New Roman" panose="02020603050405020304" pitchFamily="18" charset="0"/>
              </a:rPr>
              <a:t>reduce premature </a:t>
            </a:r>
            <a:r>
              <a:rPr lang="en-US" altLang="zh-HK" b="1" dirty="0">
                <a:latin typeface="Times New Roman" panose="02020603050405020304" pitchFamily="18" charset="0"/>
                <a:cs typeface="Times New Roman" panose="02020603050405020304" pitchFamily="18" charset="0"/>
              </a:rPr>
              <a:t>institutionalization</a:t>
            </a:r>
            <a:r>
              <a:rPr lang="en-US" altLang="zh-HK" dirty="0">
                <a:latin typeface="Times New Roman" panose="02020603050405020304" pitchFamily="18" charset="0"/>
                <a:cs typeface="Times New Roman" panose="02020603050405020304" pitchFamily="18" charset="0"/>
              </a:rPr>
              <a:t> </a:t>
            </a:r>
            <a:r>
              <a:rPr lang="en-US" altLang="zh-HK" dirty="0" smtClean="0">
                <a:latin typeface="Times New Roman" panose="02020603050405020304" pitchFamily="18" charset="0"/>
                <a:cs typeface="Times New Roman" panose="02020603050405020304" pitchFamily="18" charset="0"/>
              </a:rPr>
              <a:t>of frail elders.</a:t>
            </a:r>
            <a:endParaRPr lang="en-US" altLang="zh-HK" dirty="0">
              <a:latin typeface="Times New Roman" panose="02020603050405020304" pitchFamily="18" charset="0"/>
              <a:cs typeface="Times New Roman" panose="02020603050405020304" pitchFamily="18" charset="0"/>
            </a:endParaRPr>
          </a:p>
          <a:p>
            <a:pPr marL="514350" indent="-514350">
              <a:buFont typeface="+mj-lt"/>
              <a:buAutoNum type="arabicPeriod"/>
            </a:pPr>
            <a:r>
              <a:rPr lang="en-US" altLang="zh-HK" b="1" dirty="0" smtClean="0">
                <a:latin typeface="Times New Roman" panose="02020603050405020304" pitchFamily="18" charset="0"/>
                <a:cs typeface="Times New Roman" panose="02020603050405020304" pitchFamily="18" charset="0"/>
              </a:rPr>
              <a:t>Care by FDHs </a:t>
            </a:r>
            <a:r>
              <a:rPr lang="en-US" altLang="zh-HK" b="1" dirty="0" smtClean="0">
                <a:latin typeface="Times New Roman" panose="02020603050405020304" pitchFamily="18" charset="0"/>
                <a:cs typeface="Times New Roman" panose="02020603050405020304" pitchFamily="18" charset="0"/>
              </a:rPr>
              <a:t>promises to be</a:t>
            </a:r>
            <a:r>
              <a:rPr lang="en-US" altLang="zh-HK" b="1" dirty="0" smtClean="0">
                <a:latin typeface="Times New Roman" panose="02020603050405020304" pitchFamily="18" charset="0"/>
                <a:cs typeface="Times New Roman" panose="02020603050405020304" pitchFamily="18" charset="0"/>
              </a:rPr>
              <a:t> </a:t>
            </a:r>
            <a:r>
              <a:rPr lang="en-US" altLang="zh-HK" b="1" dirty="0">
                <a:latin typeface="Times New Roman" panose="02020603050405020304" pitchFamily="18" charset="0"/>
                <a:cs typeface="Times New Roman" panose="02020603050405020304" pitchFamily="18" charset="0"/>
              </a:rPr>
              <a:t>an alternate </a:t>
            </a:r>
            <a:r>
              <a:rPr lang="en-US" altLang="zh-HK" b="1" dirty="0" smtClean="0">
                <a:latin typeface="Times New Roman" panose="02020603050405020304" pitchFamily="18" charset="0"/>
                <a:cs typeface="Times New Roman" panose="02020603050405020304" pitchFamily="18" charset="0"/>
              </a:rPr>
              <a:t>long term care </a:t>
            </a:r>
            <a:r>
              <a:rPr lang="en-US" altLang="zh-HK" b="1" dirty="0">
                <a:latin typeface="Times New Roman" panose="02020603050405020304" pitchFamily="18" charset="0"/>
                <a:cs typeface="Times New Roman" panose="02020603050405020304" pitchFamily="18" charset="0"/>
              </a:rPr>
              <a:t>model</a:t>
            </a:r>
            <a:r>
              <a:rPr lang="en-US" altLang="zh-HK" dirty="0">
                <a:latin typeface="Times New Roman" panose="02020603050405020304" pitchFamily="18" charset="0"/>
                <a:cs typeface="Times New Roman" panose="02020603050405020304" pitchFamily="18" charset="0"/>
              </a:rPr>
              <a:t> </a:t>
            </a:r>
            <a:r>
              <a:rPr lang="en-US" altLang="zh-HK" dirty="0" smtClean="0">
                <a:latin typeface="Times New Roman" panose="02020603050405020304" pitchFamily="18" charset="0"/>
                <a:cs typeface="Times New Roman" panose="02020603050405020304" pitchFamily="18" charset="0"/>
              </a:rPr>
              <a:t>in addition to community care, residential care: </a:t>
            </a:r>
            <a:endParaRPr lang="en-US" altLang="zh-HK" dirty="0">
              <a:latin typeface="Times New Roman" panose="02020603050405020304" pitchFamily="18" charset="0"/>
              <a:cs typeface="Times New Roman" panose="02020603050405020304" pitchFamily="18" charset="0"/>
            </a:endParaRPr>
          </a:p>
          <a:p>
            <a:pPr marL="514350" indent="-514350">
              <a:buFont typeface="+mj-lt"/>
              <a:buAutoNum type="arabicPeriod"/>
            </a:pPr>
            <a:r>
              <a:rPr lang="en-US" altLang="zh-HK" dirty="0" smtClean="0">
                <a:latin typeface="Times New Roman" panose="02020603050405020304" pitchFamily="18" charset="0"/>
                <a:cs typeface="Times New Roman" panose="02020603050405020304" pitchFamily="18" charset="0"/>
              </a:rPr>
              <a:t>FDHs </a:t>
            </a:r>
            <a:r>
              <a:rPr lang="en-US" altLang="zh-HK" dirty="0">
                <a:latin typeface="Times New Roman" panose="02020603050405020304" pitchFamily="18" charset="0"/>
                <a:cs typeface="Times New Roman" panose="02020603050405020304" pitchFamily="18" charset="0"/>
              </a:rPr>
              <a:t>may help to </a:t>
            </a:r>
            <a:r>
              <a:rPr lang="en-US" altLang="zh-HK" b="1" dirty="0">
                <a:latin typeface="Times New Roman" panose="02020603050405020304" pitchFamily="18" charset="0"/>
                <a:cs typeface="Times New Roman" panose="02020603050405020304" pitchFamily="18" charset="0"/>
              </a:rPr>
              <a:t>fulfill traditional cultural expectations </a:t>
            </a:r>
            <a:r>
              <a:rPr lang="en-US" altLang="zh-HK" dirty="0">
                <a:latin typeface="Times New Roman" panose="02020603050405020304" pitchFamily="18" charset="0"/>
                <a:cs typeface="Times New Roman" panose="02020603050405020304" pitchFamily="18" charset="0"/>
              </a:rPr>
              <a:t>of caring for frail elders at home without overburdening family caregivers</a:t>
            </a:r>
          </a:p>
          <a:p>
            <a:pPr marL="0" indent="0">
              <a:buNone/>
            </a:pPr>
            <a:endParaRPr lang="en-GB" sz="2000" dirty="0"/>
          </a:p>
        </p:txBody>
      </p:sp>
    </p:spTree>
    <p:extLst>
      <p:ext uri="{BB962C8B-B14F-4D97-AF65-F5344CB8AC3E}">
        <p14:creationId xmlns:p14="http://schemas.microsoft.com/office/powerpoint/2010/main" val="11425095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HK" altLang="en-US" dirty="0"/>
          </a:p>
        </p:txBody>
      </p:sp>
      <p:sp>
        <p:nvSpPr>
          <p:cNvPr id="3" name="Content Placeholder 2"/>
          <p:cNvSpPr>
            <a:spLocks noGrp="1"/>
          </p:cNvSpPr>
          <p:nvPr>
            <p:ph idx="1"/>
          </p:nvPr>
        </p:nvSpPr>
        <p:spPr>
          <a:xfrm>
            <a:off x="609599" y="1706252"/>
            <a:ext cx="6347714" cy="4335111"/>
          </a:xfrm>
        </p:spPr>
        <p:txBody>
          <a:bodyPr>
            <a:normAutofit fontScale="62500" lnSpcReduction="20000"/>
          </a:bodyPr>
          <a:lstStyle/>
          <a:p>
            <a:pPr marL="0" indent="0">
              <a:buNone/>
            </a:pPr>
            <a:r>
              <a:rPr lang="en-GB" altLang="zh-HK" sz="4100" dirty="0" smtClean="0">
                <a:solidFill>
                  <a:srgbClr val="0070C0"/>
                </a:solidFill>
              </a:rPr>
              <a:t>Yet, DHs face challenges</a:t>
            </a:r>
          </a:p>
          <a:p>
            <a:pPr>
              <a:buFont typeface="Arial" panose="020B0604020202020204" pitchFamily="34" charset="0"/>
              <a:buChar char="•"/>
            </a:pPr>
            <a:r>
              <a:rPr lang="en-GB" altLang="zh-HK" sz="2800" dirty="0" smtClean="0"/>
              <a:t>language </a:t>
            </a:r>
            <a:r>
              <a:rPr lang="en-GB" altLang="zh-HK" sz="2800" dirty="0"/>
              <a:t>barriers, </a:t>
            </a:r>
            <a:endParaRPr lang="en-GB" altLang="zh-HK" sz="2800" dirty="0"/>
          </a:p>
          <a:p>
            <a:pPr>
              <a:buFont typeface="Arial" panose="020B0604020202020204" pitchFamily="34" charset="0"/>
              <a:buChar char="•"/>
            </a:pPr>
            <a:r>
              <a:rPr lang="en-GB" altLang="zh-HK" sz="2800" dirty="0" smtClean="0"/>
              <a:t>over-reliance </a:t>
            </a:r>
            <a:r>
              <a:rPr lang="en-GB" altLang="zh-HK" sz="2800" dirty="0"/>
              <a:t>of family members, and </a:t>
            </a:r>
            <a:r>
              <a:rPr lang="en-GB" altLang="zh-HK" sz="2800" dirty="0" smtClean="0"/>
              <a:t>	emotional </a:t>
            </a:r>
            <a:r>
              <a:rPr lang="en-GB" altLang="zh-HK" sz="2800" dirty="0"/>
              <a:t>exhaustion. </a:t>
            </a:r>
            <a:endParaRPr lang="en-GB" altLang="zh-HK" sz="2800" dirty="0"/>
          </a:p>
          <a:p>
            <a:pPr>
              <a:buFont typeface="Arial" panose="020B0604020202020204" pitchFamily="34" charset="0"/>
              <a:buChar char="•"/>
            </a:pPr>
            <a:r>
              <a:rPr lang="en-GB" altLang="zh-HK" sz="2800" dirty="0" smtClean="0"/>
              <a:t>Not know how to take care of </a:t>
            </a:r>
            <a:r>
              <a:rPr lang="en-GB" altLang="zh-HK" sz="2800" dirty="0"/>
              <a:t>elders with greater cognitive impairment, possibly due to their lack of training </a:t>
            </a:r>
            <a:endParaRPr lang="en-US" altLang="zh-HK" sz="2800" dirty="0" smtClean="0"/>
          </a:p>
          <a:p>
            <a:pPr marL="0" indent="0">
              <a:buNone/>
            </a:pPr>
            <a:endParaRPr lang="en-US" altLang="zh-HK" sz="2000" dirty="0" smtClean="0"/>
          </a:p>
          <a:p>
            <a:pPr marL="0" indent="0">
              <a:buNone/>
            </a:pPr>
            <a:r>
              <a:rPr lang="en-US" altLang="zh-HK" sz="4000" dirty="0" smtClean="0">
                <a:solidFill>
                  <a:srgbClr val="0070C0"/>
                </a:solidFill>
              </a:rPr>
              <a:t>How </a:t>
            </a:r>
            <a:r>
              <a:rPr lang="en-US" altLang="zh-HK" sz="4000" dirty="0">
                <a:solidFill>
                  <a:srgbClr val="0070C0"/>
                </a:solidFill>
              </a:rPr>
              <a:t>to support FDHs in taking care of frail elders?</a:t>
            </a:r>
          </a:p>
          <a:p>
            <a:pPr marL="0" indent="0">
              <a:buNone/>
            </a:pPr>
            <a:endParaRPr lang="en-US" altLang="zh-HK" sz="2800" dirty="0" smtClean="0"/>
          </a:p>
          <a:p>
            <a:pPr marL="0" indent="0">
              <a:buNone/>
            </a:pPr>
            <a:r>
              <a:rPr lang="en-US" altLang="zh-HK" sz="3600" dirty="0" smtClean="0"/>
              <a:t>Let’s look at what other societies are doing in terms of policy and services</a:t>
            </a:r>
            <a:endParaRPr lang="zh-HK" altLang="en-US" sz="3600" dirty="0"/>
          </a:p>
        </p:txBody>
      </p:sp>
    </p:spTree>
    <p:extLst>
      <p:ext uri="{BB962C8B-B14F-4D97-AF65-F5344CB8AC3E}">
        <p14:creationId xmlns:p14="http://schemas.microsoft.com/office/powerpoint/2010/main" val="24550170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276BC94D-F137-004B-8FC9-02F2522408C0}"/>
              </a:ext>
            </a:extLst>
          </p:cNvPr>
          <p:cNvSpPr>
            <a:spLocks noGrp="1"/>
          </p:cNvSpPr>
          <p:nvPr>
            <p:ph type="title"/>
          </p:nvPr>
        </p:nvSpPr>
        <p:spPr>
          <a:xfrm>
            <a:off x="628650" y="2576514"/>
            <a:ext cx="7346950" cy="1325563"/>
          </a:xfrm>
        </p:spPr>
        <p:txBody>
          <a:bodyPr>
            <a:normAutofit/>
          </a:bodyPr>
          <a:lstStyle/>
          <a:p>
            <a:pPr algn="ctr"/>
            <a:r>
              <a:rPr lang="en-GB" altLang="zh-TW" sz="3600" dirty="0"/>
              <a:t>Overseas </a:t>
            </a:r>
            <a:r>
              <a:rPr lang="en-US" altLang="zh-HK" sz="3600" dirty="0"/>
              <a:t>Foreign </a:t>
            </a:r>
            <a:r>
              <a:rPr lang="en-GB" altLang="zh-TW" sz="3600" dirty="0"/>
              <a:t>Domestic Helpers Related Policies </a:t>
            </a:r>
            <a:endParaRPr lang="en-GB" sz="3600" dirty="0"/>
          </a:p>
        </p:txBody>
      </p:sp>
    </p:spTree>
    <p:extLst>
      <p:ext uri="{BB962C8B-B14F-4D97-AF65-F5344CB8AC3E}">
        <p14:creationId xmlns:p14="http://schemas.microsoft.com/office/powerpoint/2010/main" val="37901945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276BC94D-F137-004B-8FC9-02F2522408C0}"/>
              </a:ext>
            </a:extLst>
          </p:cNvPr>
          <p:cNvSpPr>
            <a:spLocks noGrp="1"/>
          </p:cNvSpPr>
          <p:nvPr>
            <p:ph type="title"/>
          </p:nvPr>
        </p:nvSpPr>
        <p:spPr/>
        <p:txBody>
          <a:bodyPr>
            <a:normAutofit/>
          </a:bodyPr>
          <a:lstStyle/>
          <a:p>
            <a:r>
              <a:rPr lang="en-GB" altLang="zh-HK" sz="3600" dirty="0"/>
              <a:t>Financial supports/subsidies for employing FDHs</a:t>
            </a:r>
            <a:endParaRPr lang="en-GB" sz="3600" dirty="0"/>
          </a:p>
        </p:txBody>
      </p:sp>
      <p:sp>
        <p:nvSpPr>
          <p:cNvPr id="3" name="內容版面配置區 2">
            <a:extLst>
              <a:ext uri="{FF2B5EF4-FFF2-40B4-BE49-F238E27FC236}">
                <a16:creationId xmlns:a16="http://schemas.microsoft.com/office/drawing/2014/main" xmlns="" id="{E263AAA9-3F33-944B-B26A-703D09B9A4AC}"/>
              </a:ext>
            </a:extLst>
          </p:cNvPr>
          <p:cNvSpPr>
            <a:spLocks noGrp="1"/>
          </p:cNvSpPr>
          <p:nvPr>
            <p:ph idx="1"/>
          </p:nvPr>
        </p:nvSpPr>
        <p:spPr>
          <a:xfrm>
            <a:off x="609599" y="2020890"/>
            <a:ext cx="6794501" cy="4341810"/>
          </a:xfrm>
        </p:spPr>
        <p:txBody>
          <a:bodyPr>
            <a:noAutofit/>
          </a:bodyPr>
          <a:lstStyle/>
          <a:p>
            <a:r>
              <a:rPr lang="en-GB" altLang="zh-TW" sz="2000" dirty="0">
                <a:solidFill>
                  <a:srgbClr val="C00000"/>
                </a:solidFill>
              </a:rPr>
              <a:t>Singapore</a:t>
            </a:r>
          </a:p>
          <a:p>
            <a:pPr lvl="1"/>
            <a:r>
              <a:rPr lang="en-GB" altLang="zh-HK" sz="2000" dirty="0"/>
              <a:t>T</a:t>
            </a:r>
            <a:r>
              <a:rPr lang="en-US" altLang="zh-HK" sz="2000" dirty="0"/>
              <a:t>ax reductions, monthly concession (S$205) and Foreign Domestic Worker Grant (S$120, for low or middle income families) are provided to families with elders to employ FDHs</a:t>
            </a:r>
            <a:r>
              <a:rPr lang="zh-TW" altLang="zh-HK" sz="2000" dirty="0"/>
              <a:t> </a:t>
            </a:r>
            <a:endParaRPr lang="en-US" altLang="zh-TW" sz="2000" dirty="0"/>
          </a:p>
          <a:p>
            <a:r>
              <a:rPr lang="en-US" sz="2000" dirty="0">
                <a:solidFill>
                  <a:srgbClr val="C00000"/>
                </a:solidFill>
              </a:rPr>
              <a:t>Taiwan</a:t>
            </a:r>
          </a:p>
          <a:p>
            <a:pPr lvl="1"/>
            <a:r>
              <a:rPr lang="en-GB" sz="2000" dirty="0"/>
              <a:t>Living allowance and exemption from Employment Security Fee for the </a:t>
            </a:r>
            <a:r>
              <a:rPr lang="en-US" altLang="zh-HK" sz="2000" dirty="0"/>
              <a:t>low or middle income families</a:t>
            </a:r>
            <a:endParaRPr lang="en-GB" altLang="zh-HK" sz="2000" dirty="0"/>
          </a:p>
          <a:p>
            <a:r>
              <a:rPr lang="en-GB" altLang="zh-HK" sz="2000" dirty="0">
                <a:solidFill>
                  <a:srgbClr val="C00000"/>
                </a:solidFill>
              </a:rPr>
              <a:t>Canada and Northern Europe</a:t>
            </a:r>
          </a:p>
          <a:p>
            <a:pPr lvl="1"/>
            <a:r>
              <a:rPr lang="en-GB" altLang="zh-HK" sz="2000" dirty="0"/>
              <a:t>Minimum wage and insurance cover to protect FDHs’ rights</a:t>
            </a:r>
          </a:p>
          <a:p>
            <a:pPr lvl="1"/>
            <a:endParaRPr lang="en-GB" altLang="zh-HK" sz="2000" dirty="0"/>
          </a:p>
          <a:p>
            <a:pPr marL="0" indent="0">
              <a:buNone/>
            </a:pPr>
            <a:endParaRPr lang="en-US" altLang="zh-HK" sz="2000" dirty="0"/>
          </a:p>
        </p:txBody>
      </p:sp>
    </p:spTree>
    <p:extLst>
      <p:ext uri="{BB962C8B-B14F-4D97-AF65-F5344CB8AC3E}">
        <p14:creationId xmlns:p14="http://schemas.microsoft.com/office/powerpoint/2010/main" val="4283981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413CFFB3-4A2D-C04F-A263-DD93558052F9}"/>
              </a:ext>
            </a:extLst>
          </p:cNvPr>
          <p:cNvSpPr>
            <a:spLocks noGrp="1"/>
          </p:cNvSpPr>
          <p:nvPr>
            <p:ph type="title"/>
          </p:nvPr>
        </p:nvSpPr>
        <p:spPr>
          <a:xfrm>
            <a:off x="609599" y="444500"/>
            <a:ext cx="6347713" cy="1320800"/>
          </a:xfrm>
        </p:spPr>
        <p:txBody>
          <a:bodyPr>
            <a:normAutofit fontScale="90000"/>
          </a:bodyPr>
          <a:lstStyle/>
          <a:p>
            <a:r>
              <a:rPr lang="en-GB" sz="4000" dirty="0"/>
              <a:t>Introduction</a:t>
            </a:r>
            <a:br>
              <a:rPr lang="en-GB" sz="4000" dirty="0"/>
            </a:br>
            <a:r>
              <a:rPr lang="en-GB" sz="4000" dirty="0"/>
              <a:t>Hong Kong: An Ageing Society</a:t>
            </a:r>
          </a:p>
        </p:txBody>
      </p:sp>
      <p:sp>
        <p:nvSpPr>
          <p:cNvPr id="3" name="內容版面配置區 2">
            <a:extLst>
              <a:ext uri="{FF2B5EF4-FFF2-40B4-BE49-F238E27FC236}">
                <a16:creationId xmlns:a16="http://schemas.microsoft.com/office/drawing/2014/main" xmlns="" id="{E0644290-EFB0-C04C-9A75-522B237904DF}"/>
              </a:ext>
            </a:extLst>
          </p:cNvPr>
          <p:cNvSpPr>
            <a:spLocks noGrp="1"/>
          </p:cNvSpPr>
          <p:nvPr>
            <p:ph idx="1"/>
          </p:nvPr>
        </p:nvSpPr>
        <p:spPr>
          <a:xfrm>
            <a:off x="609599" y="1930400"/>
            <a:ext cx="6347714" cy="3880773"/>
          </a:xfrm>
        </p:spPr>
        <p:txBody>
          <a:bodyPr>
            <a:noAutofit/>
          </a:bodyPr>
          <a:lstStyle/>
          <a:p>
            <a:r>
              <a:rPr lang="en-GB" sz="2000" dirty="0"/>
              <a:t>By </a:t>
            </a:r>
            <a:r>
              <a:rPr lang="en-GB" sz="2000" dirty="0" smtClean="0">
                <a:solidFill>
                  <a:srgbClr val="C00000"/>
                </a:solidFill>
              </a:rPr>
              <a:t>20</a:t>
            </a:r>
            <a:r>
              <a:rPr lang="en-US" sz="2000" dirty="0">
                <a:solidFill>
                  <a:srgbClr val="C00000"/>
                </a:solidFill>
              </a:rPr>
              <a:t>4</a:t>
            </a:r>
            <a:r>
              <a:rPr lang="en-US" altLang="zh-TW" sz="2000" dirty="0" smtClean="0">
                <a:solidFill>
                  <a:srgbClr val="C00000"/>
                </a:solidFill>
              </a:rPr>
              <a:t>6</a:t>
            </a:r>
            <a:r>
              <a:rPr lang="en-GB" sz="2000" dirty="0"/>
              <a:t>, one-third of Hong Kong population will age 65 or above</a:t>
            </a:r>
          </a:p>
          <a:p>
            <a:endParaRPr lang="en-GB" sz="2000" dirty="0"/>
          </a:p>
          <a:p>
            <a:endParaRPr lang="en-GB" sz="2000" dirty="0"/>
          </a:p>
          <a:p>
            <a:endParaRPr lang="en-GB" sz="2000" dirty="0"/>
          </a:p>
          <a:p>
            <a:endParaRPr lang="en-GB" sz="2000" dirty="0"/>
          </a:p>
          <a:p>
            <a:endParaRPr lang="en-GB" sz="2000" dirty="0"/>
          </a:p>
          <a:p>
            <a:r>
              <a:rPr lang="en-GB" sz="2000" dirty="0"/>
              <a:t>By </a:t>
            </a:r>
            <a:r>
              <a:rPr lang="en-GB" sz="2000" dirty="0" smtClean="0"/>
              <a:t>2046</a:t>
            </a:r>
            <a:r>
              <a:rPr lang="en-GB" sz="2000" dirty="0"/>
              <a:t>, life expectancy of men will be </a:t>
            </a:r>
            <a:r>
              <a:rPr lang="en-GB" sz="2000" dirty="0" smtClean="0">
                <a:solidFill>
                  <a:srgbClr val="C00000"/>
                </a:solidFill>
              </a:rPr>
              <a:t>85.4 </a:t>
            </a:r>
            <a:r>
              <a:rPr lang="en-GB" sz="2000" dirty="0"/>
              <a:t>years-old while female will be </a:t>
            </a:r>
            <a:r>
              <a:rPr lang="en-GB" sz="2000" dirty="0" smtClean="0">
                <a:solidFill>
                  <a:srgbClr val="C00000"/>
                </a:solidFill>
              </a:rPr>
              <a:t>91.4</a:t>
            </a:r>
            <a:r>
              <a:rPr lang="en-GB" sz="2000" dirty="0" smtClean="0"/>
              <a:t> </a:t>
            </a:r>
            <a:r>
              <a:rPr lang="en-GB" sz="2000" dirty="0"/>
              <a:t>years-old</a:t>
            </a:r>
          </a:p>
          <a:p>
            <a:endParaRPr lang="en-GB" sz="2000" dirty="0"/>
          </a:p>
          <a:p>
            <a:endParaRPr lang="en-GB" sz="2000" dirty="0"/>
          </a:p>
          <a:p>
            <a:endParaRPr lang="en-GB" sz="2000" dirty="0"/>
          </a:p>
          <a:p>
            <a:endParaRPr lang="en-GB" sz="2000" dirty="0"/>
          </a:p>
        </p:txBody>
      </p:sp>
      <p:pic>
        <p:nvPicPr>
          <p:cNvPr id="11" name="Picture 2">
            <a:extLst>
              <a:ext uri="{FF2B5EF4-FFF2-40B4-BE49-F238E27FC236}">
                <a16:creationId xmlns:a16="http://schemas.microsoft.com/office/drawing/2014/main" xmlns="" id="{E71184A6-565C-3B45-AACD-D2940B5095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469" y="5615291"/>
            <a:ext cx="8599062" cy="1123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a:extLst>
              <a:ext uri="{FF2B5EF4-FFF2-40B4-BE49-F238E27FC236}">
                <a16:creationId xmlns:a16="http://schemas.microsoft.com/office/drawing/2014/main" xmlns="" id="{324E6B98-105C-9748-AA70-DDEBBD84C22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787" y="2753067"/>
            <a:ext cx="9029213" cy="1863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52516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197038DC-0F53-2743-8F48-4B2D8D0FE674}"/>
              </a:ext>
            </a:extLst>
          </p:cNvPr>
          <p:cNvSpPr>
            <a:spLocks noGrp="1"/>
          </p:cNvSpPr>
          <p:nvPr>
            <p:ph type="title"/>
          </p:nvPr>
        </p:nvSpPr>
        <p:spPr>
          <a:xfrm>
            <a:off x="419099" y="647700"/>
            <a:ext cx="7048501" cy="889000"/>
          </a:xfrm>
        </p:spPr>
        <p:txBody>
          <a:bodyPr>
            <a:normAutofit/>
          </a:bodyPr>
          <a:lstStyle/>
          <a:p>
            <a:r>
              <a:rPr lang="en-GB" altLang="zh-HK" sz="3600" dirty="0"/>
              <a:t>Training on elderly care for FDHs</a:t>
            </a:r>
            <a:endParaRPr lang="en-GB" sz="3600" dirty="0"/>
          </a:p>
        </p:txBody>
      </p:sp>
      <p:sp>
        <p:nvSpPr>
          <p:cNvPr id="3" name="內容版面配置區 2">
            <a:extLst>
              <a:ext uri="{FF2B5EF4-FFF2-40B4-BE49-F238E27FC236}">
                <a16:creationId xmlns:a16="http://schemas.microsoft.com/office/drawing/2014/main" xmlns="" id="{5E305ACA-E83B-474F-8B84-91C42D0103E8}"/>
              </a:ext>
            </a:extLst>
          </p:cNvPr>
          <p:cNvSpPr>
            <a:spLocks noGrp="1"/>
          </p:cNvSpPr>
          <p:nvPr>
            <p:ph idx="1"/>
          </p:nvPr>
        </p:nvSpPr>
        <p:spPr>
          <a:xfrm>
            <a:off x="419099" y="1409700"/>
            <a:ext cx="7404100" cy="5448300"/>
          </a:xfrm>
        </p:spPr>
        <p:txBody>
          <a:bodyPr>
            <a:noAutofit/>
          </a:bodyPr>
          <a:lstStyle/>
          <a:p>
            <a:r>
              <a:rPr lang="en-GB" sz="2000" dirty="0">
                <a:solidFill>
                  <a:srgbClr val="C00000"/>
                </a:solidFill>
              </a:rPr>
              <a:t>Singapore</a:t>
            </a:r>
          </a:p>
          <a:p>
            <a:pPr lvl="1"/>
            <a:r>
              <a:rPr lang="en-GB" sz="2000" dirty="0"/>
              <a:t>“Caregiver’s Training Grant” with allowance up to S$200 and “</a:t>
            </a:r>
            <a:r>
              <a:rPr lang="en-GB" sz="2000" dirty="0" err="1"/>
              <a:t>Eldercarer</a:t>
            </a:r>
            <a:r>
              <a:rPr lang="en-GB" sz="2000" dirty="0"/>
              <a:t> Foreign Domestic Worker Scheme”</a:t>
            </a:r>
          </a:p>
          <a:p>
            <a:r>
              <a:rPr lang="en-GB" sz="2000" dirty="0">
                <a:solidFill>
                  <a:srgbClr val="C00000"/>
                </a:solidFill>
              </a:rPr>
              <a:t>Taiwan</a:t>
            </a:r>
          </a:p>
          <a:p>
            <a:pPr lvl="1"/>
            <a:r>
              <a:rPr lang="en-GB" altLang="zh-HK" sz="2000" dirty="0"/>
              <a:t>FDHs</a:t>
            </a:r>
            <a:r>
              <a:rPr lang="zh-TW" altLang="zh-HK" sz="2000" dirty="0"/>
              <a:t> </a:t>
            </a:r>
            <a:r>
              <a:rPr lang="en-GB" altLang="zh-HK" sz="2000" dirty="0"/>
              <a:t>are required to receive at least 90 hours of training in care service and to attend 24-70 hours of Chinese language training prior to working visa application</a:t>
            </a:r>
            <a:r>
              <a:rPr lang="zh-TW" altLang="zh-HK" sz="2000" dirty="0"/>
              <a:t> </a:t>
            </a:r>
            <a:endParaRPr lang="en-US" altLang="zh-TW" sz="2000" dirty="0"/>
          </a:p>
          <a:p>
            <a:pPr lvl="1"/>
            <a:r>
              <a:rPr lang="en-US" sz="2000" dirty="0"/>
              <a:t>Employers can further apply self-finance additional training for their FDHs </a:t>
            </a:r>
            <a:endParaRPr lang="en-GB" sz="2000" dirty="0"/>
          </a:p>
          <a:p>
            <a:r>
              <a:rPr lang="en-GB" sz="2000" dirty="0">
                <a:solidFill>
                  <a:srgbClr val="C00000"/>
                </a:solidFill>
              </a:rPr>
              <a:t>Japan</a:t>
            </a:r>
          </a:p>
          <a:p>
            <a:pPr lvl="1"/>
            <a:r>
              <a:rPr lang="en-GB" altLang="zh-HK" sz="2000" dirty="0"/>
              <a:t>FDHs are required to pass nursing or care worker certification examinations (in Japanese) within 4 years of entry. </a:t>
            </a:r>
            <a:endParaRPr lang="en-US" sz="2000" dirty="0"/>
          </a:p>
        </p:txBody>
      </p:sp>
    </p:spTree>
    <p:extLst>
      <p:ext uri="{BB962C8B-B14F-4D97-AF65-F5344CB8AC3E}">
        <p14:creationId xmlns:p14="http://schemas.microsoft.com/office/powerpoint/2010/main" val="13362342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86AADDA6-FA98-2144-90EC-C84B64B333A6}"/>
              </a:ext>
            </a:extLst>
          </p:cNvPr>
          <p:cNvSpPr>
            <a:spLocks noGrp="1"/>
          </p:cNvSpPr>
          <p:nvPr>
            <p:ph type="title"/>
          </p:nvPr>
        </p:nvSpPr>
        <p:spPr>
          <a:xfrm>
            <a:off x="609599" y="609600"/>
            <a:ext cx="6347713" cy="1092200"/>
          </a:xfrm>
        </p:spPr>
        <p:txBody>
          <a:bodyPr>
            <a:normAutofit fontScale="90000"/>
          </a:bodyPr>
          <a:lstStyle/>
          <a:p>
            <a:r>
              <a:rPr lang="en-US" altLang="zh-HK" sz="3600" dirty="0"/>
              <a:t>Residency as reward</a:t>
            </a:r>
            <a:r>
              <a:rPr lang="zh-TW" altLang="zh-HK" sz="3600" dirty="0"/>
              <a:t> </a:t>
            </a:r>
            <a:r>
              <a:rPr lang="en-US" altLang="zh-TW" sz="3600" dirty="0"/>
              <a:t/>
            </a:r>
            <a:br>
              <a:rPr lang="en-US" altLang="zh-TW" sz="3600" dirty="0"/>
            </a:br>
            <a:r>
              <a:rPr lang="en-US" altLang="zh-HK" sz="2800" dirty="0"/>
              <a:t>(with government terms and regulations)</a:t>
            </a:r>
            <a:r>
              <a:rPr lang="zh-TW" altLang="zh-HK" sz="2800" dirty="0"/>
              <a:t> </a:t>
            </a:r>
            <a:endParaRPr lang="en-GB" sz="2800" dirty="0"/>
          </a:p>
        </p:txBody>
      </p:sp>
      <p:sp>
        <p:nvSpPr>
          <p:cNvPr id="3" name="內容版面配置區 2">
            <a:extLst>
              <a:ext uri="{FF2B5EF4-FFF2-40B4-BE49-F238E27FC236}">
                <a16:creationId xmlns:a16="http://schemas.microsoft.com/office/drawing/2014/main" xmlns="" id="{75975DFA-726A-334A-B910-90F13C4269F6}"/>
              </a:ext>
            </a:extLst>
          </p:cNvPr>
          <p:cNvSpPr>
            <a:spLocks noGrp="1"/>
          </p:cNvSpPr>
          <p:nvPr>
            <p:ph idx="1"/>
          </p:nvPr>
        </p:nvSpPr>
        <p:spPr>
          <a:xfrm>
            <a:off x="609599" y="2071690"/>
            <a:ext cx="6959601" cy="3880773"/>
          </a:xfrm>
        </p:spPr>
        <p:txBody>
          <a:bodyPr>
            <a:noAutofit/>
          </a:bodyPr>
          <a:lstStyle/>
          <a:p>
            <a:r>
              <a:rPr lang="en-GB" sz="2000" dirty="0">
                <a:solidFill>
                  <a:srgbClr val="C00000"/>
                </a:solidFill>
              </a:rPr>
              <a:t>Canada</a:t>
            </a:r>
          </a:p>
          <a:p>
            <a:pPr lvl="1"/>
            <a:r>
              <a:rPr lang="en-GB" sz="2000" dirty="0"/>
              <a:t>“Live-In Caregiver Program (LIC)” (Ended in 2014): Applicants through this program were </a:t>
            </a:r>
            <a:r>
              <a:rPr lang="en-US" altLang="zh-HK" sz="2000" dirty="0"/>
              <a:t>eligible to apply for Permanent Residence (PR) status after working a minimum of two years within four years of their arrival (plus three months).</a:t>
            </a:r>
            <a:r>
              <a:rPr lang="zh-TW" altLang="zh-HK" sz="2000" dirty="0"/>
              <a:t> </a:t>
            </a:r>
            <a:endParaRPr lang="en-US" altLang="zh-TW" sz="2000" dirty="0"/>
          </a:p>
          <a:p>
            <a:pPr lvl="1"/>
            <a:r>
              <a:rPr lang="en-US" sz="2000" dirty="0"/>
              <a:t>New caregiver program: Being a caregiver of </a:t>
            </a:r>
            <a:r>
              <a:rPr lang="en-US" altLang="zh-HK" sz="2000" dirty="0"/>
              <a:t>(</a:t>
            </a:r>
            <a:r>
              <a:rPr lang="en-US" altLang="zh-HK" sz="2000" dirty="0" err="1"/>
              <a:t>i</a:t>
            </a:r>
            <a:r>
              <a:rPr lang="en-US" altLang="zh-HK" sz="2000" dirty="0"/>
              <a:t>) children or/and (ii) people with high medical needs.</a:t>
            </a:r>
            <a:r>
              <a:rPr lang="zh-TW" altLang="zh-HK" sz="2000" dirty="0"/>
              <a:t> </a:t>
            </a:r>
            <a:r>
              <a:rPr lang="en-US" altLang="zh-TW" sz="2000" dirty="0"/>
              <a:t>N</a:t>
            </a:r>
            <a:r>
              <a:rPr lang="en-US" altLang="zh-HK" sz="2000" dirty="0"/>
              <a:t>eed to work in Canada with a work permit in an eligible occupation for two years and meet requirements for language ability and education.</a:t>
            </a:r>
            <a:r>
              <a:rPr lang="zh-TW" altLang="zh-HK" sz="2000" dirty="0"/>
              <a:t> </a:t>
            </a:r>
            <a:endParaRPr lang="en-GB" sz="2000" dirty="0"/>
          </a:p>
        </p:txBody>
      </p:sp>
    </p:spTree>
    <p:extLst>
      <p:ext uri="{BB962C8B-B14F-4D97-AF65-F5344CB8AC3E}">
        <p14:creationId xmlns:p14="http://schemas.microsoft.com/office/powerpoint/2010/main" val="32943032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8BEF15A0-4C38-6843-9D89-E85C30F7D7A0}"/>
              </a:ext>
            </a:extLst>
          </p:cNvPr>
          <p:cNvSpPr>
            <a:spLocks noGrp="1"/>
          </p:cNvSpPr>
          <p:nvPr>
            <p:ph type="title"/>
          </p:nvPr>
        </p:nvSpPr>
        <p:spPr>
          <a:xfrm>
            <a:off x="609599" y="609600"/>
            <a:ext cx="6347713" cy="1143000"/>
          </a:xfrm>
        </p:spPr>
        <p:txBody>
          <a:bodyPr>
            <a:normAutofit fontScale="90000"/>
          </a:bodyPr>
          <a:lstStyle/>
          <a:p>
            <a:r>
              <a:rPr lang="en-US" altLang="zh-HK" sz="3600" dirty="0"/>
              <a:t>Residency as reward </a:t>
            </a:r>
            <a:br>
              <a:rPr lang="en-US" altLang="zh-HK" sz="3600" dirty="0"/>
            </a:br>
            <a:r>
              <a:rPr lang="en-US" altLang="zh-HK" sz="2800" dirty="0"/>
              <a:t>(with government terms and regulations)</a:t>
            </a:r>
            <a:r>
              <a:rPr lang="zh-TW" altLang="zh-HK" sz="2800" dirty="0"/>
              <a:t> </a:t>
            </a:r>
            <a:endParaRPr lang="en-GB" sz="2800" dirty="0"/>
          </a:p>
        </p:txBody>
      </p:sp>
      <p:sp>
        <p:nvSpPr>
          <p:cNvPr id="3" name="內容版面配置區 2">
            <a:extLst>
              <a:ext uri="{FF2B5EF4-FFF2-40B4-BE49-F238E27FC236}">
                <a16:creationId xmlns:a16="http://schemas.microsoft.com/office/drawing/2014/main" xmlns="" id="{6AE94F7D-0990-E94F-8338-2CEDA13CC6F5}"/>
              </a:ext>
            </a:extLst>
          </p:cNvPr>
          <p:cNvSpPr>
            <a:spLocks noGrp="1"/>
          </p:cNvSpPr>
          <p:nvPr>
            <p:ph idx="1"/>
          </p:nvPr>
        </p:nvSpPr>
        <p:spPr>
          <a:xfrm>
            <a:off x="330200" y="1752600"/>
            <a:ext cx="7188200" cy="4978400"/>
          </a:xfrm>
        </p:spPr>
        <p:txBody>
          <a:bodyPr>
            <a:noAutofit/>
          </a:bodyPr>
          <a:lstStyle/>
          <a:p>
            <a:r>
              <a:rPr lang="en-GB" sz="2000" dirty="0">
                <a:solidFill>
                  <a:srgbClr val="C00000"/>
                </a:solidFill>
              </a:rPr>
              <a:t>Sweden</a:t>
            </a:r>
          </a:p>
          <a:p>
            <a:pPr lvl="1"/>
            <a:r>
              <a:rPr lang="en-GB" sz="2000" dirty="0"/>
              <a:t>As long as FDHs are eligible to fulfil the employment agreements/ practices stated by the government, </a:t>
            </a:r>
            <a:r>
              <a:rPr lang="en-US" sz="2000" dirty="0"/>
              <a:t>t</a:t>
            </a:r>
            <a:r>
              <a:rPr lang="en-US" altLang="zh-HK" sz="2000" dirty="0"/>
              <a:t>he initial residence and work permits are granted for maximum two years with possibility to extend the permit with two other years. After four years a permanent residence permit can be granted.</a:t>
            </a:r>
            <a:r>
              <a:rPr lang="zh-TW" altLang="zh-HK" sz="2000" dirty="0"/>
              <a:t> </a:t>
            </a:r>
            <a:endParaRPr lang="en-US" altLang="zh-TW" sz="2000" dirty="0"/>
          </a:p>
          <a:p>
            <a:r>
              <a:rPr lang="en-GB" altLang="zh-TW" sz="2000" dirty="0">
                <a:solidFill>
                  <a:srgbClr val="C00000"/>
                </a:solidFill>
              </a:rPr>
              <a:t>Finland</a:t>
            </a:r>
          </a:p>
          <a:p>
            <a:pPr lvl="1"/>
            <a:r>
              <a:rPr lang="en-GB" altLang="zh-TW" sz="2000" dirty="0"/>
              <a:t>FDHs </a:t>
            </a:r>
            <a:r>
              <a:rPr lang="en" altLang="zh-HK" sz="2000" dirty="0"/>
              <a:t>must apply for a Finnish residence permit in their domicile or the country in which they legally reside before entering Finland </a:t>
            </a:r>
          </a:p>
          <a:p>
            <a:pPr lvl="1"/>
            <a:r>
              <a:rPr lang="en" altLang="zh-HK" sz="2000" dirty="0" smtClean="0"/>
              <a:t>First </a:t>
            </a:r>
            <a:r>
              <a:rPr lang="en" altLang="zh-HK" sz="2000" dirty="0"/>
              <a:t>residence permit can be granted for a maximum of one year. An extension to the permit can then be applied for</a:t>
            </a:r>
          </a:p>
        </p:txBody>
      </p:sp>
    </p:spTree>
    <p:extLst>
      <p:ext uri="{BB962C8B-B14F-4D97-AF65-F5344CB8AC3E}">
        <p14:creationId xmlns:p14="http://schemas.microsoft.com/office/powerpoint/2010/main" val="207371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E7B7B370-5CC0-E844-B557-EF714A4EDDEA}"/>
              </a:ext>
            </a:extLst>
          </p:cNvPr>
          <p:cNvSpPr>
            <a:spLocks noGrp="1"/>
          </p:cNvSpPr>
          <p:nvPr>
            <p:ph type="title"/>
          </p:nvPr>
        </p:nvSpPr>
        <p:spPr>
          <a:xfrm>
            <a:off x="292232" y="419100"/>
            <a:ext cx="6919274" cy="838200"/>
          </a:xfrm>
        </p:spPr>
        <p:txBody>
          <a:bodyPr>
            <a:noAutofit/>
          </a:bodyPr>
          <a:lstStyle/>
          <a:p>
            <a:r>
              <a:rPr lang="en-GB" altLang="zh-HK" sz="3200" dirty="0" smtClean="0"/>
              <a:t>Policy </a:t>
            </a:r>
            <a:r>
              <a:rPr lang="en-GB" altLang="zh-HK" sz="3200" dirty="0" smtClean="0"/>
              <a:t>Recommendations</a:t>
            </a:r>
            <a:endParaRPr lang="en-GB" sz="3200" dirty="0"/>
          </a:p>
        </p:txBody>
      </p:sp>
      <p:sp>
        <p:nvSpPr>
          <p:cNvPr id="3" name="內容版面配置區 2">
            <a:extLst>
              <a:ext uri="{FF2B5EF4-FFF2-40B4-BE49-F238E27FC236}">
                <a16:creationId xmlns:a16="http://schemas.microsoft.com/office/drawing/2014/main" xmlns="" id="{10067018-8449-5B42-86B9-89854161CD0B}"/>
              </a:ext>
            </a:extLst>
          </p:cNvPr>
          <p:cNvSpPr>
            <a:spLocks noGrp="1"/>
          </p:cNvSpPr>
          <p:nvPr>
            <p:ph idx="1"/>
          </p:nvPr>
        </p:nvSpPr>
        <p:spPr>
          <a:xfrm>
            <a:off x="609599" y="1558924"/>
            <a:ext cx="6997701" cy="4667249"/>
          </a:xfrm>
        </p:spPr>
        <p:txBody>
          <a:bodyPr>
            <a:normAutofit/>
          </a:bodyPr>
          <a:lstStyle/>
          <a:p>
            <a:pPr marL="514350" indent="-514350">
              <a:buFont typeface="+mj-lt"/>
              <a:buAutoNum type="arabicPeriod"/>
            </a:pPr>
            <a:r>
              <a:rPr lang="en-GB" altLang="zh-HK" sz="2000" dirty="0" smtClean="0">
                <a:solidFill>
                  <a:srgbClr val="0070C0"/>
                </a:solidFill>
              </a:rPr>
              <a:t>Support </a:t>
            </a:r>
            <a:r>
              <a:rPr lang="en-GB" altLang="zh-HK" sz="2000" dirty="0">
                <a:solidFill>
                  <a:srgbClr val="0070C0"/>
                </a:solidFill>
              </a:rPr>
              <a:t>measures </a:t>
            </a:r>
            <a:r>
              <a:rPr lang="en-GB" altLang="zh-HK" sz="2000" dirty="0" smtClean="0"/>
              <a:t>are </a:t>
            </a:r>
            <a:r>
              <a:rPr lang="en-GB" altLang="zh-HK" sz="2000" dirty="0" smtClean="0"/>
              <a:t>strongly recommended </a:t>
            </a:r>
            <a:r>
              <a:rPr lang="en-GB" altLang="zh-HK" sz="2000" dirty="0"/>
              <a:t>to strengthen the caregiving abilities of FDHs:</a:t>
            </a:r>
          </a:p>
          <a:p>
            <a:pPr marL="731520" lvl="1" indent="-457200">
              <a:buFont typeface="+mj-lt"/>
              <a:buAutoNum type="alphaLcPeriod"/>
            </a:pPr>
            <a:r>
              <a:rPr lang="en-US" altLang="zh-HK" sz="1800" dirty="0">
                <a:solidFill>
                  <a:srgbClr val="0070C0"/>
                </a:solidFill>
              </a:rPr>
              <a:t>Training of </a:t>
            </a:r>
            <a:r>
              <a:rPr lang="en-US" altLang="zh-HK" sz="1800" dirty="0" smtClean="0">
                <a:solidFill>
                  <a:srgbClr val="0070C0"/>
                </a:solidFill>
              </a:rPr>
              <a:t>knowledge </a:t>
            </a:r>
            <a:r>
              <a:rPr lang="en-US" altLang="zh-HK" sz="1800" dirty="0" smtClean="0"/>
              <a:t>(especially knowledge on illnesses common in late life, e.g., diabetes, stroke, renal disease etc.)</a:t>
            </a:r>
          </a:p>
          <a:p>
            <a:pPr marL="731520" lvl="1" indent="-457200">
              <a:buFont typeface="+mj-lt"/>
              <a:buAutoNum type="alphaLcPeriod"/>
            </a:pPr>
            <a:r>
              <a:rPr lang="en-US" altLang="zh-HK" sz="1800" dirty="0" smtClean="0">
                <a:solidFill>
                  <a:srgbClr val="0070C0"/>
                </a:solidFill>
              </a:rPr>
              <a:t>Skills training</a:t>
            </a:r>
            <a:r>
              <a:rPr lang="en-US" altLang="zh-HK" sz="1800" dirty="0" smtClean="0"/>
              <a:t>: in </a:t>
            </a:r>
            <a:r>
              <a:rPr lang="en-US" altLang="zh-HK" sz="1800" dirty="0"/>
              <a:t>taking care of the </a:t>
            </a:r>
            <a:r>
              <a:rPr lang="en-US" altLang="zh-HK" sz="1800" dirty="0" smtClean="0"/>
              <a:t>elders with physical or cognitive impairment, in cooking, personal care, medication principles. </a:t>
            </a:r>
            <a:endParaRPr lang="en-US" altLang="zh-HK" sz="1800" dirty="0"/>
          </a:p>
          <a:p>
            <a:pPr marL="731520" lvl="1" indent="-457200">
              <a:buFont typeface="+mj-lt"/>
              <a:buAutoNum type="alphaLcPeriod"/>
            </a:pPr>
            <a:r>
              <a:rPr lang="en-US" altLang="zh-HK" sz="1800" dirty="0"/>
              <a:t>handling the </a:t>
            </a:r>
            <a:r>
              <a:rPr lang="en-US" altLang="zh-HK" sz="1800" dirty="0">
                <a:solidFill>
                  <a:srgbClr val="0070C0"/>
                </a:solidFill>
              </a:rPr>
              <a:t>negative emotions of the elders </a:t>
            </a:r>
            <a:r>
              <a:rPr lang="en-US" altLang="zh-HK" sz="1800" dirty="0"/>
              <a:t>who are having deteriorating health</a:t>
            </a:r>
          </a:p>
          <a:p>
            <a:pPr marL="731520" lvl="1" indent="-457200">
              <a:buFont typeface="+mj-lt"/>
              <a:buAutoNum type="alphaLcPeriod"/>
            </a:pPr>
            <a:r>
              <a:rPr lang="en-US" altLang="zh-HK" sz="1800" dirty="0" smtClean="0">
                <a:solidFill>
                  <a:srgbClr val="0070C0"/>
                </a:solidFill>
              </a:rPr>
              <a:t>When?</a:t>
            </a:r>
            <a:r>
              <a:rPr lang="en-US" altLang="zh-HK" sz="1800" dirty="0" smtClean="0"/>
              <a:t> </a:t>
            </a:r>
            <a:r>
              <a:rPr lang="en-US" altLang="zh-HK" sz="1800" dirty="0" smtClean="0"/>
              <a:t>Preferably </a:t>
            </a:r>
            <a:r>
              <a:rPr lang="en-US" altLang="zh-HK" sz="1800" dirty="0" smtClean="0"/>
              <a:t>training before coming to HK, or </a:t>
            </a:r>
            <a:r>
              <a:rPr lang="en-US" altLang="zh-HK" sz="1800" dirty="0" smtClean="0"/>
              <a:t>immediately upon </a:t>
            </a:r>
            <a:r>
              <a:rPr lang="en-US" altLang="zh-HK" sz="1800" dirty="0" smtClean="0"/>
              <a:t>arrival to </a:t>
            </a:r>
            <a:r>
              <a:rPr lang="en-US" altLang="zh-HK" sz="1800" dirty="0" smtClean="0"/>
              <a:t>HK, e.g., 1 session/week. </a:t>
            </a:r>
          </a:p>
          <a:p>
            <a:pPr marL="514350" indent="-514350">
              <a:buFont typeface="+mj-lt"/>
              <a:buAutoNum type="arabicPeriod"/>
            </a:pPr>
            <a:endParaRPr lang="en-GB" altLang="zh-HK" sz="2000" dirty="0" smtClean="0"/>
          </a:p>
        </p:txBody>
      </p:sp>
    </p:spTree>
    <p:extLst>
      <p:ext uri="{BB962C8B-B14F-4D97-AF65-F5344CB8AC3E}">
        <p14:creationId xmlns:p14="http://schemas.microsoft.com/office/powerpoint/2010/main" val="26070872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zh-HK" altLang="en-US"/>
          </a:p>
        </p:txBody>
      </p:sp>
      <p:sp>
        <p:nvSpPr>
          <p:cNvPr id="3" name="Content Placeholder 2"/>
          <p:cNvSpPr>
            <a:spLocks noGrp="1"/>
          </p:cNvSpPr>
          <p:nvPr>
            <p:ph idx="1"/>
          </p:nvPr>
        </p:nvSpPr>
        <p:spPr/>
        <p:txBody>
          <a:bodyPr/>
          <a:lstStyle/>
          <a:p>
            <a:pPr marL="514350" indent="-514350">
              <a:buFont typeface="+mj-lt"/>
              <a:buAutoNum type="arabicPeriod" startAt="2"/>
            </a:pPr>
            <a:r>
              <a:rPr lang="en-US" altLang="zh-HK" sz="2000" dirty="0">
                <a:solidFill>
                  <a:srgbClr val="0070C0"/>
                </a:solidFill>
              </a:rPr>
              <a:t>Cantonese training </a:t>
            </a:r>
            <a:r>
              <a:rPr lang="en-US" altLang="zh-HK" sz="2000" dirty="0"/>
              <a:t>is recommended to facilitate communication with elders. This can take the form of apps, since most FDHs are skillful with their mobile phone. </a:t>
            </a:r>
          </a:p>
          <a:p>
            <a:pPr marL="514350" indent="-514350">
              <a:buFont typeface="+mj-lt"/>
              <a:buAutoNum type="arabicPeriod" startAt="2"/>
            </a:pPr>
            <a:r>
              <a:rPr lang="en-GB" altLang="zh-HK" sz="2000" dirty="0" smtClean="0">
                <a:solidFill>
                  <a:srgbClr val="0070C0"/>
                </a:solidFill>
              </a:rPr>
              <a:t>Financial support </a:t>
            </a:r>
            <a:r>
              <a:rPr lang="en-GB" altLang="zh-HK" sz="2000" dirty="0"/>
              <a:t>from the government to FDHs having received relevant </a:t>
            </a:r>
            <a:r>
              <a:rPr lang="en-GB" altLang="zh-HK" sz="2000" dirty="0" smtClean="0"/>
              <a:t>training </a:t>
            </a:r>
            <a:endParaRPr lang="en-GB" altLang="zh-HK" sz="2000" dirty="0"/>
          </a:p>
          <a:p>
            <a:pPr marL="914400" lvl="1" indent="-514350">
              <a:buFont typeface="Wingdings" panose="05000000000000000000" pitchFamily="2" charset="2"/>
              <a:buChar char="Ø"/>
            </a:pPr>
            <a:r>
              <a:rPr lang="en-GB" altLang="zh-HK" dirty="0"/>
              <a:t>in recognition of training</a:t>
            </a:r>
          </a:p>
          <a:p>
            <a:pPr marL="914400" lvl="1" indent="-514350">
              <a:buFont typeface="Wingdings" panose="05000000000000000000" pitchFamily="2" charset="2"/>
              <a:buChar char="Ø"/>
            </a:pPr>
            <a:r>
              <a:rPr lang="en-GB" altLang="zh-HK" dirty="0"/>
              <a:t>Tax exemption is not practical since FDH salary is mostly shared among a few family members. </a:t>
            </a:r>
            <a:endParaRPr lang="en-GB" altLang="zh-HK" dirty="0" smtClean="0"/>
          </a:p>
          <a:p>
            <a:pPr marL="514350" indent="-514350">
              <a:buFont typeface="+mj-lt"/>
              <a:buAutoNum type="arabicPeriod" startAt="2"/>
            </a:pPr>
            <a:r>
              <a:rPr lang="en-GB" altLang="zh-HK" dirty="0" smtClean="0"/>
              <a:t>Family members should be encouraged to show appreciation &amp; provide support to FDHs.</a:t>
            </a:r>
            <a:endParaRPr lang="en-GB" altLang="zh-HK" dirty="0"/>
          </a:p>
          <a:p>
            <a:pPr marL="514350" indent="-514350">
              <a:buFont typeface="+mj-lt"/>
              <a:buAutoNum type="arabicPeriod" startAt="2"/>
            </a:pPr>
            <a:endParaRPr lang="en-US" altLang="zh-HK" sz="2000" dirty="0"/>
          </a:p>
          <a:p>
            <a:endParaRPr lang="zh-HK" altLang="en-US" dirty="0"/>
          </a:p>
        </p:txBody>
      </p:sp>
    </p:spTree>
    <p:extLst>
      <p:ext uri="{BB962C8B-B14F-4D97-AF65-F5344CB8AC3E}">
        <p14:creationId xmlns:p14="http://schemas.microsoft.com/office/powerpoint/2010/main" val="33741434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0D70F3B0-EE84-5844-881B-A249478028E7}"/>
              </a:ext>
            </a:extLst>
          </p:cNvPr>
          <p:cNvSpPr>
            <a:spLocks noGrp="1"/>
          </p:cNvSpPr>
          <p:nvPr>
            <p:ph type="title"/>
          </p:nvPr>
        </p:nvSpPr>
        <p:spPr>
          <a:xfrm>
            <a:off x="609599" y="266700"/>
            <a:ext cx="6347713" cy="1320800"/>
          </a:xfrm>
        </p:spPr>
        <p:txBody>
          <a:bodyPr>
            <a:normAutofit/>
          </a:bodyPr>
          <a:lstStyle/>
          <a:p>
            <a:r>
              <a:rPr lang="en-GB" sz="4000" dirty="0"/>
              <a:t>Reference</a:t>
            </a:r>
          </a:p>
        </p:txBody>
      </p:sp>
      <p:sp>
        <p:nvSpPr>
          <p:cNvPr id="3" name="內容版面配置區 2">
            <a:extLst>
              <a:ext uri="{FF2B5EF4-FFF2-40B4-BE49-F238E27FC236}">
                <a16:creationId xmlns:a16="http://schemas.microsoft.com/office/drawing/2014/main" xmlns="" id="{86CA0FCE-0410-6346-8AC8-D64A5B46113C}"/>
              </a:ext>
            </a:extLst>
          </p:cNvPr>
          <p:cNvSpPr>
            <a:spLocks noGrp="1"/>
          </p:cNvSpPr>
          <p:nvPr>
            <p:ph idx="1"/>
          </p:nvPr>
        </p:nvSpPr>
        <p:spPr>
          <a:xfrm>
            <a:off x="609598" y="1270000"/>
            <a:ext cx="6896102" cy="5588000"/>
          </a:xfrm>
        </p:spPr>
        <p:txBody>
          <a:bodyPr>
            <a:noAutofit/>
          </a:bodyPr>
          <a:lstStyle/>
          <a:p>
            <a:r>
              <a:rPr lang="en-US" altLang="zh-HK" sz="1200" dirty="0"/>
              <a:t>Ayalon, L. (2009). Family and family-like interactions in households with round-the-clock paid foreign </a:t>
            </a:r>
            <a:r>
              <a:rPr lang="en-US" altLang="zh-HK" sz="1200" dirty="0" err="1"/>
              <a:t>carers</a:t>
            </a:r>
            <a:r>
              <a:rPr lang="en-US" altLang="zh-HK" sz="1200" dirty="0"/>
              <a:t> in Israel. </a:t>
            </a:r>
            <a:r>
              <a:rPr lang="en-US" altLang="zh-HK" sz="1200" i="1" dirty="0"/>
              <a:t>Ageing and Society, 29</a:t>
            </a:r>
            <a:r>
              <a:rPr lang="en-US" altLang="zh-HK" sz="1200" dirty="0"/>
              <a:t>(5), 671-686.</a:t>
            </a:r>
          </a:p>
          <a:p>
            <a:r>
              <a:rPr lang="en-US" altLang="zh-HK" sz="1200" dirty="0"/>
              <a:t>Chong, A. M. L., Kwan, C. W., Chi, I., Lou, V. W. Q., &amp; Leung, A. Y. M. (2014). Domestic helpers as moderators of spousal caregiver distress. </a:t>
            </a:r>
            <a:r>
              <a:rPr lang="en-US" altLang="zh-HK" sz="1200" i="1" dirty="0"/>
              <a:t>Journals of Gerontology, Series B: Psychological Sciences and Social Sciences</a:t>
            </a:r>
            <a:r>
              <a:rPr lang="en-US" altLang="zh-HK" sz="1200" dirty="0"/>
              <a:t>, </a:t>
            </a:r>
            <a:r>
              <a:rPr lang="en-US" altLang="zh-HK" sz="1200" i="1" dirty="0"/>
              <a:t>69</a:t>
            </a:r>
            <a:r>
              <a:rPr lang="en-US" altLang="zh-HK" sz="1200" dirty="0"/>
              <a:t>, 966 – 972.</a:t>
            </a:r>
          </a:p>
          <a:p>
            <a:r>
              <a:rPr lang="en-GB" altLang="zh-HK" sz="1200" dirty="0"/>
              <a:t>European Migration Network. (2010). </a:t>
            </a:r>
            <a:r>
              <a:rPr lang="en" altLang="zh-HK" sz="1200" i="1" dirty="0"/>
              <a:t>Ad-Hoc Query on Overseas Domestic Workers. </a:t>
            </a:r>
            <a:r>
              <a:rPr lang="en" altLang="zh-HK" sz="1200" dirty="0"/>
              <a:t>Retrieved from</a:t>
            </a:r>
            <a:r>
              <a:rPr lang="en" altLang="zh-HK" sz="1200" i="1" dirty="0"/>
              <a:t> </a:t>
            </a:r>
            <a:r>
              <a:rPr lang="en" altLang="zh-HK" sz="1200" dirty="0"/>
              <a:t>https://</a:t>
            </a:r>
            <a:r>
              <a:rPr lang="en" altLang="zh-HK" sz="1200" dirty="0" err="1"/>
              <a:t>ec.europa.eu</a:t>
            </a:r>
            <a:r>
              <a:rPr lang="en" altLang="zh-HK" sz="1200" dirty="0"/>
              <a:t>/home-affairs/sites/</a:t>
            </a:r>
            <a:r>
              <a:rPr lang="en" altLang="zh-HK" sz="1200" dirty="0" err="1"/>
              <a:t>homeaffairs</a:t>
            </a:r>
            <a:r>
              <a:rPr lang="en" altLang="zh-HK" sz="1200" dirty="0"/>
              <a:t>/files/what-we-do/networks/</a:t>
            </a:r>
            <a:r>
              <a:rPr lang="en" altLang="zh-HK" sz="1200" dirty="0" err="1"/>
              <a:t>european_migration_network</a:t>
            </a:r>
            <a:r>
              <a:rPr lang="en" altLang="zh-HK" sz="1200" dirty="0"/>
              <a:t>/reports/docs/ad-hoc-queries/protection/167._emn_ad-hoc_query_overseas_domestic_workers_2nov2009_wider_dissemination_en.pdf</a:t>
            </a:r>
            <a:endParaRPr lang="en-US" altLang="zh-HK" sz="1200" dirty="0"/>
          </a:p>
          <a:p>
            <a:r>
              <a:rPr lang="en-US" altLang="zh-HK" sz="1200" dirty="0"/>
              <a:t>Ferris, G. R., Liden, R. C., </a:t>
            </a:r>
            <a:r>
              <a:rPr lang="en-US" altLang="zh-HK" sz="1200" dirty="0" err="1"/>
              <a:t>Munyon</a:t>
            </a:r>
            <a:r>
              <a:rPr lang="en-US" altLang="zh-HK" sz="1200" dirty="0"/>
              <a:t>, T. P., Summers, J. K., </a:t>
            </a:r>
            <a:r>
              <a:rPr lang="en-US" altLang="zh-HK" sz="1200" dirty="0" err="1"/>
              <a:t>Basik</a:t>
            </a:r>
            <a:r>
              <a:rPr lang="en-US" altLang="zh-HK" sz="1200" dirty="0"/>
              <a:t>, K. J., &amp; Buckley, M. R. (2009). Relationships at work: Toward a multidimensional conceptualization of dyadic work relationships. </a:t>
            </a:r>
            <a:r>
              <a:rPr lang="en-US" altLang="zh-HK" sz="1200" i="1" dirty="0"/>
              <a:t>Journal of Management</a:t>
            </a:r>
            <a:r>
              <a:rPr lang="en-US" altLang="zh-HK" sz="1200" dirty="0"/>
              <a:t>, 35(6), 1379-1403.</a:t>
            </a:r>
          </a:p>
          <a:p>
            <a:r>
              <a:rPr lang="en-US" altLang="zh-HK" sz="1200" dirty="0"/>
              <a:t>HKCSS. (2018). </a:t>
            </a:r>
            <a:r>
              <a:rPr lang="en-US" altLang="zh-HK" sz="1200" i="1" dirty="0"/>
              <a:t>Policy Bulletin. 24. </a:t>
            </a:r>
            <a:r>
              <a:rPr lang="en-US" altLang="zh-HK" sz="1200" dirty="0"/>
              <a:t>Retrieved from</a:t>
            </a:r>
            <a:r>
              <a:rPr lang="en-US" altLang="zh-HK" sz="1200" i="1" dirty="0"/>
              <a:t> </a:t>
            </a:r>
            <a:r>
              <a:rPr lang="en-GB" altLang="zh-HK" sz="1200" dirty="0"/>
              <a:t>http://</a:t>
            </a:r>
            <a:r>
              <a:rPr lang="en-GB" altLang="zh-HK" sz="1200" dirty="0" err="1"/>
              <a:t>www.hkcss.org.hk</a:t>
            </a:r>
            <a:r>
              <a:rPr lang="en-GB" altLang="zh-HK" sz="1200" dirty="0"/>
              <a:t>/</a:t>
            </a:r>
            <a:r>
              <a:rPr lang="en-GB" altLang="zh-HK" sz="1200" dirty="0" err="1"/>
              <a:t>uploadFileMgnt</a:t>
            </a:r>
            <a:r>
              <a:rPr lang="en-GB" altLang="zh-HK" sz="1200" dirty="0"/>
              <a:t>/0_201841611018.pdf</a:t>
            </a:r>
          </a:p>
          <a:p>
            <a:r>
              <a:rPr lang="en-US" altLang="zh-HK" sz="1200" dirty="0"/>
              <a:t>HKSAR Census and Statistics Department. (2016) </a:t>
            </a:r>
            <a:r>
              <a:rPr lang="en-US" altLang="zh-HK" sz="1200" i="1" dirty="0"/>
              <a:t>Annual Digest of Statistics 2016. </a:t>
            </a:r>
            <a:endParaRPr lang="en-US" altLang="zh-HK" sz="1200" dirty="0"/>
          </a:p>
          <a:p>
            <a:r>
              <a:rPr lang="en-US" altLang="zh-HK" sz="1200" dirty="0"/>
              <a:t>HKSAR Census &amp; Statistics Department. (2017). </a:t>
            </a:r>
            <a:r>
              <a:rPr lang="en-US" altLang="zh-HK" sz="1200" i="1" dirty="0"/>
              <a:t>Hong Kong Population Projections 2017-2066</a:t>
            </a:r>
            <a:r>
              <a:rPr lang="en-US" altLang="zh-HK" sz="1200" dirty="0"/>
              <a:t>.</a:t>
            </a:r>
          </a:p>
          <a:p>
            <a:r>
              <a:rPr lang="en-US" altLang="zh-HK" sz="1200" dirty="0"/>
              <a:t>HKSAR Legislative Council. (2017). </a:t>
            </a:r>
            <a:r>
              <a:rPr lang="en-US" altLang="zh-HK" sz="1200" i="1" dirty="0"/>
              <a:t>Research Brief</a:t>
            </a:r>
            <a:r>
              <a:rPr lang="en-US" altLang="zh-HK" sz="1200" dirty="0"/>
              <a:t>. </a:t>
            </a:r>
            <a:r>
              <a:rPr lang="en-US" altLang="zh-HK" sz="1200" i="1" dirty="0"/>
              <a:t>4</a:t>
            </a:r>
            <a:r>
              <a:rPr lang="en-US" altLang="zh-HK" sz="1200" dirty="0"/>
              <a:t>.</a:t>
            </a:r>
          </a:p>
          <a:p>
            <a:r>
              <a:rPr lang="en-US" altLang="zh-HK" sz="1200" dirty="0"/>
              <a:t>Japan International Corporation of Welfare Services (JICWELS). 2015. </a:t>
            </a:r>
            <a:r>
              <a:rPr lang="en-US" altLang="zh-HK" sz="1200" i="1" dirty="0"/>
              <a:t>EPA </a:t>
            </a:r>
            <a:r>
              <a:rPr lang="en-US" altLang="zh-HK" sz="1200" i="1" dirty="0" err="1"/>
              <a:t>ni</a:t>
            </a:r>
            <a:r>
              <a:rPr lang="en-US" altLang="zh-HK" sz="1200" i="1" dirty="0"/>
              <a:t> </a:t>
            </a:r>
            <a:r>
              <a:rPr lang="en-US" altLang="zh-HK" sz="1200" i="1" dirty="0" err="1"/>
              <a:t>yoru</a:t>
            </a:r>
            <a:r>
              <a:rPr lang="en-US" altLang="zh-HK" sz="1200" i="1" dirty="0"/>
              <a:t> </a:t>
            </a:r>
            <a:r>
              <a:rPr lang="en-US" altLang="zh-HK" sz="1200" i="1" dirty="0" err="1"/>
              <a:t>Gaikokujin</a:t>
            </a:r>
            <a:r>
              <a:rPr lang="en-US" altLang="zh-HK" sz="1200" i="1" dirty="0"/>
              <a:t> </a:t>
            </a:r>
            <a:r>
              <a:rPr lang="en-US" altLang="zh-HK" sz="1200" i="1" dirty="0" err="1"/>
              <a:t>Kaigofukushishi</a:t>
            </a:r>
            <a:r>
              <a:rPr lang="en-US" altLang="zh-HK" sz="1200" i="1" dirty="0"/>
              <a:t> </a:t>
            </a:r>
            <a:r>
              <a:rPr lang="en-US" altLang="zh-HK" sz="1200" i="1" dirty="0" err="1"/>
              <a:t>oyobi</a:t>
            </a:r>
            <a:r>
              <a:rPr lang="en-US" altLang="zh-HK" sz="1200" i="1" dirty="0"/>
              <a:t> </a:t>
            </a:r>
            <a:r>
              <a:rPr lang="en-US" altLang="zh-HK" sz="1200" i="1" dirty="0" err="1"/>
              <a:t>Dokohosha</a:t>
            </a:r>
            <a:r>
              <a:rPr lang="en-US" altLang="zh-HK" sz="1200" i="1" dirty="0"/>
              <a:t> </a:t>
            </a:r>
            <a:r>
              <a:rPr lang="en-US" altLang="zh-HK" sz="1200" i="1" dirty="0" err="1"/>
              <a:t>ukeire</a:t>
            </a:r>
            <a:r>
              <a:rPr lang="en-US" altLang="zh-HK" sz="1200" i="1" dirty="0"/>
              <a:t> no </a:t>
            </a:r>
            <a:r>
              <a:rPr lang="en-US" altLang="zh-HK" sz="1200" i="1" dirty="0" err="1"/>
              <a:t>Genjo</a:t>
            </a:r>
            <a:r>
              <a:rPr lang="en-US" altLang="zh-HK" sz="1200" i="1" dirty="0"/>
              <a:t> </a:t>
            </a:r>
            <a:r>
              <a:rPr lang="en-US" altLang="zh-HK" sz="1200" i="1" dirty="0" err="1"/>
              <a:t>oyobi</a:t>
            </a:r>
            <a:r>
              <a:rPr lang="en-US" altLang="zh-HK" sz="1200" i="1" dirty="0"/>
              <a:t> </a:t>
            </a:r>
            <a:r>
              <a:rPr lang="en-US" altLang="zh-HK" sz="1200" i="1" dirty="0" err="1"/>
              <a:t>Kadai</a:t>
            </a:r>
            <a:r>
              <a:rPr lang="en-US" altLang="zh-HK" sz="1200" dirty="0"/>
              <a:t> [The Situation and Issues related to the Intake of Foreign Care Workers and Related Applicants]</a:t>
            </a:r>
            <a:r>
              <a:rPr lang="zh-TW" altLang="zh-HK" sz="1200" dirty="0"/>
              <a:t> </a:t>
            </a:r>
            <a:endParaRPr lang="en-US" altLang="zh-HK" sz="1200" dirty="0"/>
          </a:p>
          <a:p>
            <a:r>
              <a:rPr lang="en-US" altLang="zh-HK" sz="1200" dirty="0" err="1"/>
              <a:t>Keryk</a:t>
            </a:r>
            <a:r>
              <a:rPr lang="en-US" altLang="zh-HK" sz="1200" dirty="0"/>
              <a:t>, M. (2010). Caregivers with a heart needed: The domestic care regime in Poland after 1989 and Ukrainian migrants. </a:t>
            </a:r>
            <a:r>
              <a:rPr lang="en-US" altLang="zh-HK" sz="1200" i="1" dirty="0"/>
              <a:t>Social Policy and Society, 9</a:t>
            </a:r>
            <a:r>
              <a:rPr lang="en-US" altLang="zh-HK" sz="1200" dirty="0"/>
              <a:t>(3), 431-441.</a:t>
            </a:r>
          </a:p>
          <a:p>
            <a:pPr marL="0" indent="0">
              <a:buNone/>
            </a:pPr>
            <a:endParaRPr lang="en-US" altLang="zh-HK" sz="1200" dirty="0"/>
          </a:p>
          <a:p>
            <a:endParaRPr lang="en-GB" sz="1200" dirty="0"/>
          </a:p>
        </p:txBody>
      </p:sp>
    </p:spTree>
    <p:extLst>
      <p:ext uri="{BB962C8B-B14F-4D97-AF65-F5344CB8AC3E}">
        <p14:creationId xmlns:p14="http://schemas.microsoft.com/office/powerpoint/2010/main" val="31973695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版面配置區 2">
            <a:extLst>
              <a:ext uri="{FF2B5EF4-FFF2-40B4-BE49-F238E27FC236}">
                <a16:creationId xmlns:a16="http://schemas.microsoft.com/office/drawing/2014/main" xmlns="" id="{BCD8ED3B-DF6D-E642-969E-6901B6FEB31E}"/>
              </a:ext>
            </a:extLst>
          </p:cNvPr>
          <p:cNvSpPr txBox="1">
            <a:spLocks/>
          </p:cNvSpPr>
          <p:nvPr/>
        </p:nvSpPr>
        <p:spPr>
          <a:xfrm>
            <a:off x="0" y="3822700"/>
            <a:ext cx="7950200" cy="1066800"/>
          </a:xfrm>
          <a:prstGeom prst="rect">
            <a:avLst/>
          </a:prstGeom>
        </p:spPr>
        <p:txBody>
          <a:bodyPr>
            <a:noAutofit/>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a:lstStyle>
          <a:p>
            <a:pPr marL="114300" indent="0" algn="ctr">
              <a:buNone/>
            </a:pPr>
            <a:r>
              <a:rPr lang="en-US" altLang="zh-TW" sz="3200" dirty="0" smtClean="0"/>
              <a:t>My email:</a:t>
            </a:r>
            <a:endParaRPr lang="en-US" altLang="zh-TW" sz="3200" dirty="0"/>
          </a:p>
          <a:p>
            <a:pPr marL="114300" indent="0" algn="ctr">
              <a:buNone/>
            </a:pPr>
            <a:r>
              <a:rPr lang="en-US" altLang="zh-TW" sz="3200" dirty="0">
                <a:hlinkClick r:id="rId2"/>
              </a:rPr>
              <a:t>alice.chong@cityu.edu.hk</a:t>
            </a:r>
            <a:r>
              <a:rPr lang="en-US" altLang="zh-TW" sz="3200" dirty="0"/>
              <a:t> </a:t>
            </a:r>
            <a:endParaRPr lang="zh-TW" altLang="en-US" sz="3200" dirty="0"/>
          </a:p>
        </p:txBody>
      </p:sp>
      <p:pic>
        <p:nvPicPr>
          <p:cNvPr id="2" name="圖片 1">
            <a:extLst>
              <a:ext uri="{FF2B5EF4-FFF2-40B4-BE49-F238E27FC236}">
                <a16:creationId xmlns:a16="http://schemas.microsoft.com/office/drawing/2014/main" xmlns="" id="{70C9509B-3B4A-3F4F-A2E8-D7127F0F07F1}"/>
              </a:ext>
            </a:extLst>
          </p:cNvPr>
          <p:cNvPicPr>
            <a:picLocks noChangeAspect="1"/>
          </p:cNvPicPr>
          <p:nvPr/>
        </p:nvPicPr>
        <p:blipFill>
          <a:blip r:embed="rId3"/>
          <a:stretch>
            <a:fillRect/>
          </a:stretch>
        </p:blipFill>
        <p:spPr>
          <a:xfrm>
            <a:off x="533400" y="1485900"/>
            <a:ext cx="7416800" cy="2336800"/>
          </a:xfrm>
          <a:prstGeom prst="rect">
            <a:avLst/>
          </a:prstGeom>
        </p:spPr>
      </p:pic>
    </p:spTree>
    <p:extLst>
      <p:ext uri="{BB962C8B-B14F-4D97-AF65-F5344CB8AC3E}">
        <p14:creationId xmlns:p14="http://schemas.microsoft.com/office/powerpoint/2010/main" val="1876172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83BBC293-77EE-634E-8D8D-6F46CFD2AF5A}"/>
              </a:ext>
            </a:extLst>
          </p:cNvPr>
          <p:cNvSpPr>
            <a:spLocks noGrp="1"/>
          </p:cNvSpPr>
          <p:nvPr>
            <p:ph type="title"/>
          </p:nvPr>
        </p:nvSpPr>
        <p:spPr>
          <a:xfrm>
            <a:off x="316226" y="216119"/>
            <a:ext cx="6934462" cy="1605621"/>
          </a:xfrm>
        </p:spPr>
        <p:txBody>
          <a:bodyPr>
            <a:normAutofit fontScale="90000"/>
          </a:bodyPr>
          <a:lstStyle/>
          <a:p>
            <a:r>
              <a:rPr lang="en-GB" altLang="zh-HK" sz="4000" dirty="0"/>
              <a:t>Introduction</a:t>
            </a:r>
            <a:br>
              <a:rPr lang="en-GB" altLang="zh-HK" sz="4000" dirty="0"/>
            </a:br>
            <a:r>
              <a:rPr lang="en-GB" altLang="zh-HK" sz="4000" dirty="0"/>
              <a:t>Foreign Domestic </a:t>
            </a:r>
            <a:r>
              <a:rPr lang="en-GB" altLang="zh-HK" sz="4000" dirty="0" smtClean="0"/>
              <a:t>Helpers (FDHs) </a:t>
            </a:r>
            <a:r>
              <a:rPr lang="en-GB" altLang="zh-HK" sz="4000" dirty="0"/>
              <a:t>in HK</a:t>
            </a:r>
            <a:endParaRPr lang="en-GB" sz="4000" dirty="0"/>
          </a:p>
        </p:txBody>
      </p:sp>
      <p:sp>
        <p:nvSpPr>
          <p:cNvPr id="3" name="內容版面配置區 2">
            <a:extLst>
              <a:ext uri="{FF2B5EF4-FFF2-40B4-BE49-F238E27FC236}">
                <a16:creationId xmlns:a16="http://schemas.microsoft.com/office/drawing/2014/main" xmlns="" id="{21F29FC4-4B77-9A45-B48E-9B1229A026F1}"/>
              </a:ext>
            </a:extLst>
          </p:cNvPr>
          <p:cNvSpPr>
            <a:spLocks noGrp="1"/>
          </p:cNvSpPr>
          <p:nvPr>
            <p:ph idx="1"/>
          </p:nvPr>
        </p:nvSpPr>
        <p:spPr>
          <a:xfrm>
            <a:off x="609600" y="1762813"/>
            <a:ext cx="6347714" cy="4099160"/>
          </a:xfrm>
        </p:spPr>
        <p:txBody>
          <a:bodyPr/>
          <a:lstStyle/>
          <a:p>
            <a:pPr marL="457200" indent="-457200">
              <a:buFont typeface="+mj-lt"/>
              <a:buAutoNum type="arabicPeriod"/>
            </a:pPr>
            <a:r>
              <a:rPr lang="en-US" altLang="zh-HK" sz="2000" dirty="0"/>
              <a:t>Domestic helpers, local &amp; non-local, are increasingly employed to take care of frail elders in many industrialized societies, including Hong Kong (Ayalon, 2010; </a:t>
            </a:r>
            <a:r>
              <a:rPr lang="en-US" altLang="zh-HK" sz="2000" dirty="0" err="1"/>
              <a:t>Keryk</a:t>
            </a:r>
            <a:r>
              <a:rPr lang="en-US" altLang="zh-HK" sz="2000" dirty="0"/>
              <a:t>, 2010)</a:t>
            </a:r>
          </a:p>
          <a:p>
            <a:pPr marL="0" indent="0">
              <a:buNone/>
            </a:pPr>
            <a:endParaRPr lang="en-GB" dirty="0"/>
          </a:p>
        </p:txBody>
      </p:sp>
      <p:pic>
        <p:nvPicPr>
          <p:cNvPr id="4" name="Picture 4">
            <a:extLst>
              <a:ext uri="{FF2B5EF4-FFF2-40B4-BE49-F238E27FC236}">
                <a16:creationId xmlns:a16="http://schemas.microsoft.com/office/drawing/2014/main" xmlns="" id="{0178D1C0-FE80-5542-8CA9-0EE0CB3719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486288"/>
            <a:ext cx="7265698" cy="2904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8509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DDEC9C89-BC7A-8940-B3E4-3BBF881C50F5}"/>
              </a:ext>
            </a:extLst>
          </p:cNvPr>
          <p:cNvSpPr>
            <a:spLocks noGrp="1"/>
          </p:cNvSpPr>
          <p:nvPr>
            <p:ph type="title"/>
          </p:nvPr>
        </p:nvSpPr>
        <p:spPr>
          <a:xfrm>
            <a:off x="609599" y="469900"/>
            <a:ext cx="6756401" cy="1320800"/>
          </a:xfrm>
        </p:spPr>
        <p:txBody>
          <a:bodyPr>
            <a:normAutofit fontScale="90000"/>
          </a:bodyPr>
          <a:lstStyle/>
          <a:p>
            <a:r>
              <a:rPr lang="en-GB" altLang="zh-HK" sz="4000" dirty="0"/>
              <a:t>Introduction</a:t>
            </a:r>
            <a:br>
              <a:rPr lang="en-GB" altLang="zh-HK" sz="4000" dirty="0"/>
            </a:br>
            <a:r>
              <a:rPr lang="en-GB" altLang="zh-HK" sz="4000" dirty="0"/>
              <a:t>Foreign Domestic Helpers in HK</a:t>
            </a:r>
            <a:endParaRPr lang="en-GB" sz="4000" dirty="0"/>
          </a:p>
        </p:txBody>
      </p:sp>
      <p:sp>
        <p:nvSpPr>
          <p:cNvPr id="3" name="內容版面配置區 2">
            <a:extLst>
              <a:ext uri="{FF2B5EF4-FFF2-40B4-BE49-F238E27FC236}">
                <a16:creationId xmlns:a16="http://schemas.microsoft.com/office/drawing/2014/main" xmlns="" id="{2470A2BA-1FB2-064B-9799-B2FDCB4811EE}"/>
              </a:ext>
            </a:extLst>
          </p:cNvPr>
          <p:cNvSpPr>
            <a:spLocks noGrp="1"/>
          </p:cNvSpPr>
          <p:nvPr>
            <p:ph idx="1"/>
          </p:nvPr>
        </p:nvSpPr>
        <p:spPr>
          <a:xfrm>
            <a:off x="609599" y="1790700"/>
            <a:ext cx="6347714" cy="3880773"/>
          </a:xfrm>
        </p:spPr>
        <p:txBody>
          <a:bodyPr>
            <a:normAutofit/>
          </a:bodyPr>
          <a:lstStyle/>
          <a:p>
            <a:pPr marL="514350" indent="-514350">
              <a:buFont typeface="+mj-lt"/>
              <a:buAutoNum type="arabicPeriod" startAt="2"/>
            </a:pPr>
            <a:r>
              <a:rPr lang="en-US" altLang="zh-TW" sz="2000" dirty="0"/>
              <a:t>In Hong Kong, domestic helpers mainly </a:t>
            </a:r>
          </a:p>
          <a:p>
            <a:pPr marL="617220" lvl="1" indent="-342900">
              <a:buFont typeface="+mj-lt"/>
              <a:buAutoNum type="alphaLcPeriod"/>
            </a:pPr>
            <a:r>
              <a:rPr lang="en-US" altLang="zh-TW" sz="2000" dirty="0"/>
              <a:t>Come from Indonesia and the Philippines </a:t>
            </a:r>
          </a:p>
          <a:p>
            <a:pPr marL="617220" lvl="1" indent="-342900">
              <a:buFont typeface="+mj-lt"/>
              <a:buAutoNum type="alphaLcPeriod"/>
            </a:pPr>
            <a:r>
              <a:rPr lang="en-US" altLang="zh-TW" sz="2000" dirty="0"/>
              <a:t>Are female </a:t>
            </a:r>
          </a:p>
          <a:p>
            <a:pPr marL="617220" lvl="1" indent="-342900">
              <a:buFont typeface="+mj-lt"/>
              <a:buAutoNum type="alphaLcPeriod"/>
            </a:pPr>
            <a:r>
              <a:rPr lang="en-US" altLang="zh-TW" sz="2000" dirty="0"/>
              <a:t>Mandated to live with employers</a:t>
            </a:r>
          </a:p>
          <a:p>
            <a:endParaRPr lang="en-GB" sz="2000" dirty="0"/>
          </a:p>
        </p:txBody>
      </p:sp>
      <p:pic>
        <p:nvPicPr>
          <p:cNvPr id="4" name="Picture 3">
            <a:extLst>
              <a:ext uri="{FF2B5EF4-FFF2-40B4-BE49-F238E27FC236}">
                <a16:creationId xmlns:a16="http://schemas.microsoft.com/office/drawing/2014/main" xmlns="" id="{B3F2CD9B-CCB2-D148-A9D9-D3DB561BE2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 y="3687559"/>
            <a:ext cx="7889966" cy="2997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8883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xmlns="" id="{21F29FC4-4B77-9A45-B48E-9B1229A026F1}"/>
              </a:ext>
            </a:extLst>
          </p:cNvPr>
          <p:cNvSpPr>
            <a:spLocks noGrp="1"/>
          </p:cNvSpPr>
          <p:nvPr>
            <p:ph idx="1"/>
          </p:nvPr>
        </p:nvSpPr>
        <p:spPr>
          <a:xfrm>
            <a:off x="169682" y="1420272"/>
            <a:ext cx="7305774" cy="4667249"/>
          </a:xfrm>
          <a:noFill/>
        </p:spPr>
        <p:txBody>
          <a:bodyPr>
            <a:noAutofit/>
          </a:bodyPr>
          <a:lstStyle/>
          <a:p>
            <a:pPr marL="457200" indent="-457200">
              <a:buFont typeface="+mj-lt"/>
              <a:buAutoNum type="arabicPeriod" startAt="3"/>
            </a:pPr>
            <a:r>
              <a:rPr lang="en-GB" altLang="zh-HK" dirty="0"/>
              <a:t>Hong Kong:  </a:t>
            </a:r>
            <a:r>
              <a:rPr lang="en-GB" altLang="zh-HK" dirty="0" smtClean="0"/>
              <a:t>From </a:t>
            </a:r>
            <a:r>
              <a:rPr lang="en-GB" altLang="zh-HK" dirty="0"/>
              <a:t>157,000 in </a:t>
            </a:r>
            <a:r>
              <a:rPr lang="en-GB" altLang="zh-HK" dirty="0" smtClean="0"/>
              <a:t>1996, FDHs increase </a:t>
            </a:r>
            <a:r>
              <a:rPr lang="en-GB" altLang="zh-HK" dirty="0"/>
              <a:t>to 352,000 in 2016, </a:t>
            </a:r>
            <a:r>
              <a:rPr lang="en-US" altLang="zh-TW" dirty="0"/>
              <a:t>an increase of 124%</a:t>
            </a:r>
          </a:p>
          <a:p>
            <a:pPr marL="457200" indent="-457200">
              <a:buFont typeface="+mj-lt"/>
              <a:buAutoNum type="arabicPeriod" startAt="3"/>
            </a:pPr>
            <a:r>
              <a:rPr lang="en-GB" altLang="zh-HK" dirty="0"/>
              <a:t>Reasons </a:t>
            </a:r>
            <a:r>
              <a:rPr lang="en-US" altLang="zh-TW" dirty="0"/>
              <a:t>for increase </a:t>
            </a:r>
            <a:r>
              <a:rPr lang="en-GB" altLang="zh-HK" dirty="0"/>
              <a:t>:</a:t>
            </a:r>
          </a:p>
          <a:p>
            <a:pPr marL="868680" lvl="1" indent="-457200">
              <a:buFont typeface="+mj-lt"/>
              <a:buAutoNum type="alphaLcPeriod"/>
            </a:pPr>
            <a:r>
              <a:rPr lang="en-US" altLang="zh-HK" sz="1800" dirty="0"/>
              <a:t>Decreases in cohabitation with children </a:t>
            </a:r>
          </a:p>
          <a:p>
            <a:pPr marL="868680" lvl="1" indent="-457200">
              <a:buFont typeface="+mj-lt"/>
              <a:buAutoNum type="alphaLcPeriod"/>
            </a:pPr>
            <a:r>
              <a:rPr lang="en-US" altLang="zh-HK" sz="1800" dirty="0"/>
              <a:t>Busy life-styles</a:t>
            </a:r>
          </a:p>
          <a:p>
            <a:pPr marL="868680" lvl="1" indent="-457200">
              <a:buFont typeface="+mj-lt"/>
              <a:buAutoNum type="alphaLcPeriod"/>
            </a:pPr>
            <a:r>
              <a:rPr lang="en-US" altLang="zh-HK" sz="1800" dirty="0"/>
              <a:t>Increase in female employment rate</a:t>
            </a:r>
          </a:p>
          <a:p>
            <a:pPr marL="868680" lvl="1" indent="-457200">
              <a:buFont typeface="+mj-lt"/>
              <a:buAutoNum type="alphaLcPeriod"/>
            </a:pPr>
            <a:r>
              <a:rPr lang="en-US" altLang="zh-HK" sz="1800" dirty="0"/>
              <a:t>Insufficient </a:t>
            </a:r>
            <a:r>
              <a:rPr lang="en-US" altLang="zh-HK" sz="1800" dirty="0" smtClean="0"/>
              <a:t>state-funded </a:t>
            </a:r>
            <a:r>
              <a:rPr lang="en-US" altLang="zh-HK" sz="1800" dirty="0"/>
              <a:t>long-term care </a:t>
            </a:r>
            <a:r>
              <a:rPr lang="en-US" altLang="zh-HK" sz="1800" dirty="0" smtClean="0"/>
              <a:t>services: 40,079 frail elders </a:t>
            </a:r>
            <a:r>
              <a:rPr lang="en-US" altLang="zh-HK" sz="1800" dirty="0"/>
              <a:t>on </a:t>
            </a:r>
            <a:r>
              <a:rPr lang="en-US" altLang="zh-HK" sz="1800" dirty="0" smtClean="0"/>
              <a:t>waiting list for residential care, 20-months waiting time (Sept 2018).</a:t>
            </a:r>
          </a:p>
          <a:p>
            <a:pPr marL="868680" lvl="1" indent="-457200">
              <a:buFont typeface="+mj-lt"/>
              <a:buAutoNum type="alphaLcPeriod"/>
            </a:pPr>
            <a:r>
              <a:rPr lang="en-US" altLang="zh-HK" sz="1800" dirty="0" smtClean="0"/>
              <a:t>FDHs </a:t>
            </a:r>
            <a:r>
              <a:rPr lang="en-US" altLang="zh-HK" sz="1800" dirty="0"/>
              <a:t>provide around-the-clock care</a:t>
            </a:r>
          </a:p>
          <a:p>
            <a:pPr marL="868680" lvl="1" indent="-457200">
              <a:buFont typeface="+mj-lt"/>
              <a:buAutoNum type="alphaLcPeriod"/>
            </a:pPr>
            <a:r>
              <a:rPr lang="en-US" altLang="zh-HK" sz="1800" dirty="0"/>
              <a:t>Significantly lower salary levels than those of local helpers</a:t>
            </a:r>
          </a:p>
          <a:p>
            <a:pPr lvl="2"/>
            <a:r>
              <a:rPr lang="en-US" altLang="zh-HK" sz="1800" dirty="0"/>
              <a:t>Minimum monthly is HKD4,310 or US$553  (</a:t>
            </a:r>
            <a:r>
              <a:rPr lang="en-US" altLang="zh-HK" sz="1800" dirty="0" err="1"/>
              <a:t>Labour</a:t>
            </a:r>
            <a:r>
              <a:rPr lang="en-US" altLang="zh-HK" sz="1800" dirty="0"/>
              <a:t> Department, 2016)</a:t>
            </a:r>
          </a:p>
          <a:p>
            <a:pPr lvl="2"/>
            <a:r>
              <a:rPr lang="en-US" altLang="zh-HK" sz="1800" dirty="0"/>
              <a:t>Salary in HK is about 3 to 5 times that in the helpers’ own homeland, a big </a:t>
            </a:r>
            <a:r>
              <a:rPr lang="en-US" altLang="zh-HK" sz="1800" dirty="0" smtClean="0"/>
              <a:t>attraction to helpers</a:t>
            </a:r>
            <a:endParaRPr lang="en-US" altLang="zh-HK" sz="1800" dirty="0"/>
          </a:p>
        </p:txBody>
      </p:sp>
      <p:sp>
        <p:nvSpPr>
          <p:cNvPr id="6" name="標題 1">
            <a:extLst>
              <a:ext uri="{FF2B5EF4-FFF2-40B4-BE49-F238E27FC236}">
                <a16:creationId xmlns:a16="http://schemas.microsoft.com/office/drawing/2014/main" xmlns="" id="{8B683B68-E9B5-9D4A-ABB4-7AFAC1D00119}"/>
              </a:ext>
            </a:extLst>
          </p:cNvPr>
          <p:cNvSpPr txBox="1">
            <a:spLocks/>
          </p:cNvSpPr>
          <p:nvPr/>
        </p:nvSpPr>
        <p:spPr>
          <a:xfrm>
            <a:off x="553235" y="250300"/>
            <a:ext cx="6756401" cy="1320800"/>
          </a:xfrm>
          <a:prstGeom prst="rect">
            <a:avLst/>
          </a:prstGeom>
        </p:spPr>
        <p:txBody>
          <a:bodyPr vert="horz" lIns="91440" tIns="45720" rIns="91440" bIns="45720" rtlCol="0" anchor="t">
            <a:normAutofit fontScale="9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altLang="zh-HK" sz="4000" dirty="0"/>
              <a:t>Introduction</a:t>
            </a:r>
            <a:br>
              <a:rPr lang="en-GB" altLang="zh-HK" sz="4000" dirty="0"/>
            </a:br>
            <a:r>
              <a:rPr lang="en-GB" altLang="zh-HK" sz="4000" dirty="0"/>
              <a:t>Foreign Domestic Helpers in HK</a:t>
            </a:r>
            <a:endParaRPr lang="en-GB" sz="4000" dirty="0"/>
          </a:p>
        </p:txBody>
      </p:sp>
    </p:spTree>
    <p:extLst>
      <p:ext uri="{BB962C8B-B14F-4D97-AF65-F5344CB8AC3E}">
        <p14:creationId xmlns:p14="http://schemas.microsoft.com/office/powerpoint/2010/main" val="3867633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6389BFE9-9ED0-4E42-933C-ABD25D84FB26}"/>
              </a:ext>
            </a:extLst>
          </p:cNvPr>
          <p:cNvSpPr>
            <a:spLocks noGrp="1"/>
          </p:cNvSpPr>
          <p:nvPr>
            <p:ph type="title"/>
          </p:nvPr>
        </p:nvSpPr>
        <p:spPr>
          <a:xfrm>
            <a:off x="609599" y="609600"/>
            <a:ext cx="6743701" cy="1320800"/>
          </a:xfrm>
        </p:spPr>
        <p:txBody>
          <a:bodyPr>
            <a:normAutofit fontScale="90000"/>
          </a:bodyPr>
          <a:lstStyle/>
          <a:p>
            <a:r>
              <a:rPr lang="en-US" altLang="zh-HK" sz="3200" dirty="0"/>
              <a:t>Foreign </a:t>
            </a:r>
            <a:r>
              <a:rPr lang="en-GB" altLang="zh-TW" sz="3200" dirty="0"/>
              <a:t>Domestic Helpers and Ageing-in-Place: Strengths and Challenges</a:t>
            </a:r>
            <a:endParaRPr lang="en-GB" sz="3200" dirty="0"/>
          </a:p>
        </p:txBody>
      </p:sp>
      <p:sp>
        <p:nvSpPr>
          <p:cNvPr id="3" name="內容版面配置區 2">
            <a:extLst>
              <a:ext uri="{FF2B5EF4-FFF2-40B4-BE49-F238E27FC236}">
                <a16:creationId xmlns:a16="http://schemas.microsoft.com/office/drawing/2014/main" xmlns="" id="{D24713AE-7FC5-614D-9715-4A1FA3171DBE}"/>
              </a:ext>
            </a:extLst>
          </p:cNvPr>
          <p:cNvSpPr>
            <a:spLocks noGrp="1"/>
          </p:cNvSpPr>
          <p:nvPr>
            <p:ph idx="1"/>
          </p:nvPr>
        </p:nvSpPr>
        <p:spPr>
          <a:xfrm>
            <a:off x="609599" y="1930400"/>
            <a:ext cx="6347714" cy="4191000"/>
          </a:xfrm>
        </p:spPr>
        <p:txBody>
          <a:bodyPr>
            <a:normAutofit/>
          </a:bodyPr>
          <a:lstStyle/>
          <a:p>
            <a:pPr marL="0" indent="0">
              <a:buNone/>
            </a:pPr>
            <a:r>
              <a:rPr lang="en-GB" sz="2800" dirty="0"/>
              <a:t>Study 1: </a:t>
            </a:r>
          </a:p>
          <a:p>
            <a:pPr marL="457200" indent="-457200">
              <a:buFont typeface="+mj-lt"/>
              <a:buAutoNum type="arabicPeriod"/>
            </a:pPr>
            <a:r>
              <a:rPr lang="en-GB" altLang="zh-HK" sz="2000" dirty="0"/>
              <a:t>Examined the </a:t>
            </a:r>
            <a:r>
              <a:rPr lang="en-GB" altLang="zh-HK" sz="2000" dirty="0">
                <a:solidFill>
                  <a:srgbClr val="FF0000"/>
                </a:solidFill>
              </a:rPr>
              <a:t>division of labour </a:t>
            </a:r>
            <a:r>
              <a:rPr lang="en-GB" altLang="zh-HK" sz="2000" dirty="0"/>
              <a:t>among primary family caregivers (PFCs) and </a:t>
            </a:r>
            <a:r>
              <a:rPr lang="en-GB" altLang="zh-HK" sz="2000" dirty="0">
                <a:solidFill>
                  <a:schemeClr val="accent1">
                    <a:lumMod val="75000"/>
                  </a:schemeClr>
                </a:solidFill>
              </a:rPr>
              <a:t>foreign domestic helpers (FDHs)</a:t>
            </a:r>
            <a:r>
              <a:rPr lang="en-GB" altLang="zh-HK" sz="2000" dirty="0"/>
              <a:t> who came from Philippines or Indonesia</a:t>
            </a:r>
          </a:p>
          <a:p>
            <a:pPr marL="457200" indent="-457200">
              <a:buFont typeface="+mj-lt"/>
              <a:buAutoNum type="arabicPeriod"/>
            </a:pPr>
            <a:r>
              <a:rPr lang="en-GB" altLang="zh-HK" sz="2000" dirty="0"/>
              <a:t>Examined the extent to which FDHs facilitate the ageing-in-place </a:t>
            </a:r>
            <a:r>
              <a:rPr lang="en-US" altLang="zh-HK" sz="2000" dirty="0"/>
              <a:t>of elders suffering from physical or cognitive impairments</a:t>
            </a:r>
            <a:endParaRPr lang="en-GB" altLang="zh-HK" sz="2000" dirty="0"/>
          </a:p>
          <a:p>
            <a:pPr marL="457200" indent="-457200">
              <a:buFont typeface="+mj-lt"/>
              <a:buAutoNum type="arabicPeriod"/>
            </a:pPr>
            <a:r>
              <a:rPr lang="en-US" altLang="zh-HK" sz="2000" dirty="0"/>
              <a:t>Explore </a:t>
            </a:r>
            <a:r>
              <a:rPr lang="en-US" altLang="zh-HK" sz="2000" dirty="0">
                <a:solidFill>
                  <a:srgbClr val="FF0000"/>
                </a:solidFill>
              </a:rPr>
              <a:t>services and measures </a:t>
            </a:r>
            <a:r>
              <a:rPr lang="en-US" altLang="zh-HK" sz="2000" dirty="0"/>
              <a:t>that can support the FDHs in taking care of very frail elders at home</a:t>
            </a:r>
          </a:p>
          <a:p>
            <a:endParaRPr lang="en-GB" dirty="0"/>
          </a:p>
        </p:txBody>
      </p:sp>
    </p:spTree>
    <p:extLst>
      <p:ext uri="{BB962C8B-B14F-4D97-AF65-F5344CB8AC3E}">
        <p14:creationId xmlns:p14="http://schemas.microsoft.com/office/powerpoint/2010/main" val="945793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44CCD625-6FFF-154B-96F7-A2B5EB89D8D3}"/>
              </a:ext>
            </a:extLst>
          </p:cNvPr>
          <p:cNvSpPr>
            <a:spLocks noGrp="1"/>
          </p:cNvSpPr>
          <p:nvPr>
            <p:ph type="title"/>
          </p:nvPr>
        </p:nvSpPr>
        <p:spPr/>
        <p:txBody>
          <a:bodyPr>
            <a:normAutofit/>
          </a:bodyPr>
          <a:lstStyle/>
          <a:p>
            <a:r>
              <a:rPr lang="en-GB" sz="3600" dirty="0"/>
              <a:t>Study 1: Method</a:t>
            </a:r>
          </a:p>
        </p:txBody>
      </p:sp>
      <p:sp>
        <p:nvSpPr>
          <p:cNvPr id="3" name="內容版面配置區 2">
            <a:extLst>
              <a:ext uri="{FF2B5EF4-FFF2-40B4-BE49-F238E27FC236}">
                <a16:creationId xmlns:a16="http://schemas.microsoft.com/office/drawing/2014/main" xmlns="" id="{316F5467-3025-1F4E-B54C-3EA9A60E0625}"/>
              </a:ext>
            </a:extLst>
          </p:cNvPr>
          <p:cNvSpPr>
            <a:spLocks noGrp="1"/>
          </p:cNvSpPr>
          <p:nvPr>
            <p:ph idx="1"/>
          </p:nvPr>
        </p:nvSpPr>
        <p:spPr>
          <a:xfrm>
            <a:off x="609598" y="1930400"/>
            <a:ext cx="6477001" cy="4406900"/>
          </a:xfrm>
        </p:spPr>
        <p:txBody>
          <a:bodyPr>
            <a:noAutofit/>
          </a:bodyPr>
          <a:lstStyle/>
          <a:p>
            <a:r>
              <a:rPr lang="en-US" altLang="zh-HK" sz="2000" dirty="0"/>
              <a:t>A qualitative study, conducted from 2013 to 2014.</a:t>
            </a:r>
          </a:p>
          <a:p>
            <a:r>
              <a:rPr lang="en-US" altLang="zh-HK" sz="2000" dirty="0"/>
              <a:t>Interviewed separately 16 matched triads in the same families (</a:t>
            </a:r>
            <a:r>
              <a:rPr lang="en-US" altLang="zh-HK" sz="2000" i="1" dirty="0"/>
              <a:t>N</a:t>
            </a:r>
            <a:r>
              <a:rPr lang="en-US" altLang="zh-HK" sz="2000" dirty="0"/>
              <a:t>=48):  </a:t>
            </a:r>
          </a:p>
          <a:p>
            <a:pPr marL="617220" lvl="1" indent="-342900">
              <a:buFont typeface="+mj-lt"/>
              <a:buAutoNum type="alphaLcPeriod"/>
            </a:pPr>
            <a:r>
              <a:rPr lang="en-US" altLang="zh-HK" sz="2000" dirty="0"/>
              <a:t>Frail elders </a:t>
            </a:r>
          </a:p>
          <a:p>
            <a:pPr marL="617220" lvl="1" indent="-342900">
              <a:buFont typeface="+mj-lt"/>
              <a:buAutoNum type="alphaLcPeriod"/>
            </a:pPr>
            <a:r>
              <a:rPr lang="en-US" altLang="zh-HK" sz="2000" dirty="0"/>
              <a:t>primary family caregivers (PFCs), </a:t>
            </a:r>
          </a:p>
          <a:p>
            <a:pPr marL="617220" lvl="1" indent="-342900">
              <a:buFont typeface="+mj-lt"/>
              <a:buAutoNum type="alphaLcPeriod"/>
            </a:pPr>
            <a:r>
              <a:rPr lang="en-US" altLang="zh-HK" sz="2000" dirty="0"/>
              <a:t>foreign domestic helpers (FDHs) coming from Philippines/Indonesia</a:t>
            </a:r>
          </a:p>
          <a:p>
            <a:r>
              <a:rPr lang="en-US" altLang="zh-HK" sz="2000" dirty="0" smtClean="0"/>
              <a:t>Trained interviewers using a semi-structured interview guide.</a:t>
            </a:r>
          </a:p>
          <a:p>
            <a:r>
              <a:rPr lang="en-US" altLang="zh-HK" sz="2000" dirty="0" smtClean="0"/>
              <a:t>Using </a:t>
            </a:r>
            <a:r>
              <a:rPr lang="en-US" altLang="zh-HK" sz="2000" dirty="0"/>
              <a:t>a grounded theory approach (Corbin &amp; Strauss, 1990; Strauss &amp; Corbin, 1998)</a:t>
            </a:r>
          </a:p>
          <a:p>
            <a:endParaRPr lang="en-GB" sz="2000" dirty="0"/>
          </a:p>
        </p:txBody>
      </p:sp>
    </p:spTree>
    <p:extLst>
      <p:ext uri="{BB962C8B-B14F-4D97-AF65-F5344CB8AC3E}">
        <p14:creationId xmlns:p14="http://schemas.microsoft.com/office/powerpoint/2010/main" val="507283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xmlns="" id="{4EAD8C10-5483-7547-9CEE-2C36D302F470}"/>
              </a:ext>
            </a:extLst>
          </p:cNvPr>
          <p:cNvSpPr>
            <a:spLocks noGrp="1"/>
          </p:cNvSpPr>
          <p:nvPr>
            <p:ph type="title"/>
          </p:nvPr>
        </p:nvSpPr>
        <p:spPr/>
        <p:txBody>
          <a:bodyPr>
            <a:normAutofit/>
          </a:bodyPr>
          <a:lstStyle/>
          <a:p>
            <a:r>
              <a:rPr lang="en-GB" altLang="zh-HK" sz="3600" dirty="0"/>
              <a:t>Study 1: Results</a:t>
            </a:r>
            <a:endParaRPr lang="en-GB" sz="3600" dirty="0"/>
          </a:p>
        </p:txBody>
      </p:sp>
      <p:pic>
        <p:nvPicPr>
          <p:cNvPr id="4" name="Picture 3">
            <a:extLst>
              <a:ext uri="{FF2B5EF4-FFF2-40B4-BE49-F238E27FC236}">
                <a16:creationId xmlns:a16="http://schemas.microsoft.com/office/drawing/2014/main" xmlns="" id="{C4C24CFD-4FED-144C-9BEF-BD743FB53A6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599" y="1270000"/>
            <a:ext cx="7265284" cy="530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826505"/>
      </p:ext>
    </p:extLst>
  </p:cSld>
  <p:clrMapOvr>
    <a:masterClrMapping/>
  </p:clrMapOvr>
</p:sld>
</file>

<file path=ppt/theme/theme1.xml><?xml version="1.0" encoding="utf-8"?>
<a:theme xmlns:a="http://schemas.openxmlformats.org/drawingml/2006/main" name="多面向">
  <a:themeElements>
    <a:clrScheme name="暖調藍色">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多面向">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多面向">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{15DCF378-6BCC-7345-ACFB-7CC977407D12}tf10001060</Template>
  <TotalTime>1476</TotalTime>
  <Words>3757</Words>
  <Application>Microsoft Office PowerPoint</Application>
  <PresentationFormat>On-screen Show (4:3)</PresentationFormat>
  <Paragraphs>294</Paragraphs>
  <Slides>36</Slides>
  <Notes>16</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36</vt:i4>
      </vt:variant>
    </vt:vector>
  </HeadingPairs>
  <TitlesOfParts>
    <vt:vector size="50" baseType="lpstr">
      <vt:lpstr>SimSun</vt:lpstr>
      <vt:lpstr>华文仿宋</vt:lpstr>
      <vt:lpstr>微軟正黑體</vt:lpstr>
      <vt:lpstr>新細明體</vt:lpstr>
      <vt:lpstr>新細明體</vt:lpstr>
      <vt:lpstr>Arial</vt:lpstr>
      <vt:lpstr>Calibri</vt:lpstr>
      <vt:lpstr>Symbol</vt:lpstr>
      <vt:lpstr>Times New Roman</vt:lpstr>
      <vt:lpstr>Trebuchet MS</vt:lpstr>
      <vt:lpstr>Tw Cen MT</vt:lpstr>
      <vt:lpstr>Wingdings</vt:lpstr>
      <vt:lpstr>Wingdings 3</vt:lpstr>
      <vt:lpstr>多面向</vt:lpstr>
      <vt:lpstr>Can Care by Foreign Domestic Helpers Be an Alternative Long-term Care Option: Strengths and Challenges?  外傭照顧：是否居家安老的希望？  </vt:lpstr>
      <vt:lpstr>Contents</vt:lpstr>
      <vt:lpstr>Introduction Hong Kong: An Ageing Society</vt:lpstr>
      <vt:lpstr>Introduction Foreign Domestic Helpers (FDHs) in HK</vt:lpstr>
      <vt:lpstr>Introduction Foreign Domestic Helpers in HK</vt:lpstr>
      <vt:lpstr>PowerPoint Presentation</vt:lpstr>
      <vt:lpstr>Foreign Domestic Helpers and Ageing-in-Place: Strengths and Challenges</vt:lpstr>
      <vt:lpstr>Study 1: Method</vt:lpstr>
      <vt:lpstr>Study 1: Results</vt:lpstr>
      <vt:lpstr>Division of Labour between FDHs and Family Caregivers</vt:lpstr>
      <vt:lpstr>Can FDHs facilitate the aging-in-place?</vt:lpstr>
      <vt:lpstr>But, challenges faced by FDHs</vt:lpstr>
      <vt:lpstr>Study 2: FDH and spousal caregiver  distress</vt:lpstr>
      <vt:lpstr>Study 2: Method</vt:lpstr>
      <vt:lpstr>Study 2: Respondents</vt:lpstr>
      <vt:lpstr>Study 2: Results</vt:lpstr>
      <vt:lpstr>Study 3: Perception of work relation qualities between the elders and their FDHs </vt:lpstr>
      <vt:lpstr>Study 3: Method</vt:lpstr>
      <vt:lpstr>Study 3: Method</vt:lpstr>
      <vt:lpstr>Study 3: Method</vt:lpstr>
      <vt:lpstr>Study 3: Method</vt:lpstr>
      <vt:lpstr>Study 3: Method</vt:lpstr>
      <vt:lpstr>Study 3: Results</vt:lpstr>
      <vt:lpstr>Study 3: Results</vt:lpstr>
      <vt:lpstr>Study 3: Discussion &amp; conclusion</vt:lpstr>
      <vt:lpstr>Conclusion: a Viable Alternative Long-term Care Option </vt:lpstr>
      <vt:lpstr>PowerPoint Presentation</vt:lpstr>
      <vt:lpstr>Overseas Foreign Domestic Helpers Related Policies </vt:lpstr>
      <vt:lpstr>Financial supports/subsidies for employing FDHs</vt:lpstr>
      <vt:lpstr>Training on elderly care for FDHs</vt:lpstr>
      <vt:lpstr>Residency as reward  (with government terms and regulations) </vt:lpstr>
      <vt:lpstr>Residency as reward  (with government terms and regulations) </vt:lpstr>
      <vt:lpstr>Policy Recommendations</vt:lpstr>
      <vt:lpstr>PowerPoint Presentation</vt:lpstr>
      <vt:lpstr>Reference</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Microsoft Office 使用者</dc:creator>
  <cp:lastModifiedBy>Chan</cp:lastModifiedBy>
  <cp:revision>167</cp:revision>
  <dcterms:created xsi:type="dcterms:W3CDTF">2018-10-11T07:27:52Z</dcterms:created>
  <dcterms:modified xsi:type="dcterms:W3CDTF">2018-11-30T16:37:25Z</dcterms:modified>
</cp:coreProperties>
</file>